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48.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9.xml" ContentType="application/vnd.openxmlformats-officedocument.presentationml.slide+xml"/>
  <Override PartName="/ppt/slides/slide47.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49.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Override PartName="/ppt/slides/slide1.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4.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7.xml" ContentType="application/vnd.openxmlformats-officedocument.presentationml.slideLayout+xml"/>
  <Override PartName="/ppt/slideLayouts/slideLayout11.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6.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3"/>
  </p:notesMasterIdLst>
  <p:sldIdLst>
    <p:sldId id="257" r:id="rId2"/>
    <p:sldId id="574" r:id="rId3"/>
    <p:sldId id="575" r:id="rId4"/>
    <p:sldId id="541" r:id="rId5"/>
    <p:sldId id="554" r:id="rId6"/>
    <p:sldId id="600" r:id="rId7"/>
    <p:sldId id="601" r:id="rId8"/>
    <p:sldId id="603" r:id="rId9"/>
    <p:sldId id="604" r:id="rId10"/>
    <p:sldId id="638" r:id="rId11"/>
    <p:sldId id="639" r:id="rId12"/>
    <p:sldId id="640" r:id="rId13"/>
    <p:sldId id="641" r:id="rId14"/>
    <p:sldId id="582" r:id="rId15"/>
    <p:sldId id="583" r:id="rId16"/>
    <p:sldId id="587" r:id="rId17"/>
    <p:sldId id="589" r:id="rId18"/>
    <p:sldId id="593" r:id="rId19"/>
    <p:sldId id="596" r:id="rId20"/>
    <p:sldId id="536" r:id="rId21"/>
    <p:sldId id="569" r:id="rId22"/>
    <p:sldId id="606" r:id="rId23"/>
    <p:sldId id="607" r:id="rId24"/>
    <p:sldId id="608" r:id="rId25"/>
    <p:sldId id="609" r:id="rId26"/>
    <p:sldId id="610" r:id="rId27"/>
    <p:sldId id="611" r:id="rId28"/>
    <p:sldId id="614" r:id="rId29"/>
    <p:sldId id="612" r:id="rId30"/>
    <p:sldId id="616" r:id="rId31"/>
    <p:sldId id="617" r:id="rId32"/>
    <p:sldId id="618" r:id="rId33"/>
    <p:sldId id="620" r:id="rId34"/>
    <p:sldId id="621" r:id="rId35"/>
    <p:sldId id="622" r:id="rId36"/>
    <p:sldId id="623" r:id="rId37"/>
    <p:sldId id="624" r:id="rId38"/>
    <p:sldId id="625" r:id="rId39"/>
    <p:sldId id="626" r:id="rId40"/>
    <p:sldId id="629" r:id="rId41"/>
    <p:sldId id="632" r:id="rId42"/>
    <p:sldId id="633" r:id="rId43"/>
    <p:sldId id="634" r:id="rId44"/>
    <p:sldId id="628" r:id="rId45"/>
    <p:sldId id="635" r:id="rId46"/>
    <p:sldId id="636" r:id="rId47"/>
    <p:sldId id="637" r:id="rId48"/>
    <p:sldId id="597" r:id="rId49"/>
    <p:sldId id="619" r:id="rId50"/>
    <p:sldId id="599" r:id="rId51"/>
    <p:sldId id="598"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76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76" autoAdjust="0"/>
    <p:restoredTop sz="94353" autoAdjust="0"/>
  </p:normalViewPr>
  <p:slideViewPr>
    <p:cSldViewPr>
      <p:cViewPr varScale="1">
        <p:scale>
          <a:sx n="100" d="100"/>
          <a:sy n="100" d="100"/>
        </p:scale>
        <p:origin x="78" y="1290"/>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customXml" Target="../customXml/item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EAEDF19-2B7E-428E-AF98-1FCC45332CC9}" type="datetimeFigureOut">
              <a:rPr lang="en-US" smtClean="0"/>
              <a:pPr/>
              <a:t>11/21/2017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F1D40B-6E4E-43A4-BCB0-2B19B8C0C984}" type="slidenum">
              <a:rPr lang="en-US" smtClean="0"/>
              <a:pPr/>
              <a:t>‹#›</a:t>
            </a:fld>
            <a:endParaRPr lang="en-US" dirty="0"/>
          </a:p>
        </p:txBody>
      </p:sp>
    </p:spTree>
    <p:extLst>
      <p:ext uri="{BB962C8B-B14F-4D97-AF65-F5344CB8AC3E}">
        <p14:creationId xmlns:p14="http://schemas.microsoft.com/office/powerpoint/2010/main" val="1501244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F1D40B-6E4E-43A4-BCB0-2B19B8C0C984}" type="slidenum">
              <a:rPr lang="en-US" smtClean="0"/>
              <a:pPr/>
              <a:t>1</a:t>
            </a:fld>
            <a:endParaRPr lang="en-US" dirty="0"/>
          </a:p>
        </p:txBody>
      </p:sp>
    </p:spTree>
    <p:extLst>
      <p:ext uri="{BB962C8B-B14F-4D97-AF65-F5344CB8AC3E}">
        <p14:creationId xmlns:p14="http://schemas.microsoft.com/office/powerpoint/2010/main" val="2770863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46EF74-4753-DA47-9B34-F93D23E42F59}" type="slidenum">
              <a:rPr lang="en-US" smtClean="0"/>
              <a:pPr/>
              <a:t>12</a:t>
            </a:fld>
            <a:endParaRPr lang="en-US"/>
          </a:p>
        </p:txBody>
      </p:sp>
    </p:spTree>
    <p:extLst>
      <p:ext uri="{BB962C8B-B14F-4D97-AF65-F5344CB8AC3E}">
        <p14:creationId xmlns:p14="http://schemas.microsoft.com/office/powerpoint/2010/main" val="1408376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Apologize that color ramps are inconsistent / reversed</a:t>
            </a:r>
          </a:p>
        </p:txBody>
      </p:sp>
      <p:sp>
        <p:nvSpPr>
          <p:cNvPr id="4" name="Slide Number Placeholder 3"/>
          <p:cNvSpPr>
            <a:spLocks noGrp="1"/>
          </p:cNvSpPr>
          <p:nvPr>
            <p:ph type="sldNum" sz="quarter" idx="10"/>
          </p:nvPr>
        </p:nvSpPr>
        <p:spPr/>
        <p:txBody>
          <a:bodyPr/>
          <a:lstStyle/>
          <a:p>
            <a:fld id="{4CF1D40B-6E4E-43A4-BCB0-2B19B8C0C984}" type="slidenum">
              <a:rPr lang="en-US" smtClean="0"/>
              <a:pPr/>
              <a:t>25</a:t>
            </a:fld>
            <a:endParaRPr lang="en-US" dirty="0"/>
          </a:p>
        </p:txBody>
      </p:sp>
    </p:spTree>
    <p:extLst>
      <p:ext uri="{BB962C8B-B14F-4D97-AF65-F5344CB8AC3E}">
        <p14:creationId xmlns:p14="http://schemas.microsoft.com/office/powerpoint/2010/main" val="1861627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oddness of the scale</a:t>
            </a:r>
          </a:p>
        </p:txBody>
      </p:sp>
      <p:sp>
        <p:nvSpPr>
          <p:cNvPr id="4" name="Slide Number Placeholder 3"/>
          <p:cNvSpPr>
            <a:spLocks noGrp="1"/>
          </p:cNvSpPr>
          <p:nvPr>
            <p:ph type="sldNum" sz="quarter" idx="10"/>
          </p:nvPr>
        </p:nvSpPr>
        <p:spPr/>
        <p:txBody>
          <a:bodyPr/>
          <a:lstStyle/>
          <a:p>
            <a:fld id="{4CF1D40B-6E4E-43A4-BCB0-2B19B8C0C984}" type="slidenum">
              <a:rPr lang="en-US" smtClean="0"/>
              <a:pPr/>
              <a:t>26</a:t>
            </a:fld>
            <a:endParaRPr lang="en-US" dirty="0"/>
          </a:p>
        </p:txBody>
      </p:sp>
    </p:spTree>
    <p:extLst>
      <p:ext uri="{BB962C8B-B14F-4D97-AF65-F5344CB8AC3E}">
        <p14:creationId xmlns:p14="http://schemas.microsoft.com/office/powerpoint/2010/main" val="2544361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1D40B-6E4E-43A4-BCB0-2B19B8C0C984}" type="slidenum">
              <a:rPr lang="en-US" smtClean="0"/>
              <a:pPr/>
              <a:t>29</a:t>
            </a:fld>
            <a:endParaRPr lang="en-US" dirty="0"/>
          </a:p>
        </p:txBody>
      </p:sp>
    </p:spTree>
    <p:extLst>
      <p:ext uri="{BB962C8B-B14F-4D97-AF65-F5344CB8AC3E}">
        <p14:creationId xmlns:p14="http://schemas.microsoft.com/office/powerpoint/2010/main" val="1521027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1D40B-6E4E-43A4-BCB0-2B19B8C0C984}" type="slidenum">
              <a:rPr lang="en-US" smtClean="0"/>
              <a:pPr/>
              <a:t>32</a:t>
            </a:fld>
            <a:endParaRPr lang="en-US" dirty="0"/>
          </a:p>
        </p:txBody>
      </p:sp>
    </p:spTree>
    <p:extLst>
      <p:ext uri="{BB962C8B-B14F-4D97-AF65-F5344CB8AC3E}">
        <p14:creationId xmlns:p14="http://schemas.microsoft.com/office/powerpoint/2010/main" val="7653928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white cover">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00" y="-6968"/>
            <a:ext cx="9153292" cy="6864968"/>
          </a:xfrm>
          <a:prstGeom prst="rect">
            <a:avLst/>
          </a:prstGeom>
        </p:spPr>
      </p:pic>
      <p:sp>
        <p:nvSpPr>
          <p:cNvPr id="6" name="Text Placeholder 5"/>
          <p:cNvSpPr>
            <a:spLocks noGrp="1"/>
          </p:cNvSpPr>
          <p:nvPr>
            <p:ph type="body" sz="quarter" idx="10" hasCustomPrompt="1"/>
          </p:nvPr>
        </p:nvSpPr>
        <p:spPr>
          <a:xfrm>
            <a:off x="3259844" y="2950340"/>
            <a:ext cx="4938712" cy="934919"/>
          </a:xfrm>
        </p:spPr>
        <p:txBody>
          <a:bodyPr anchor="b" anchorCtr="0">
            <a:noAutofit/>
          </a:bodyPr>
          <a:lstStyle>
            <a:lvl1pPr marL="0" indent="0">
              <a:lnSpc>
                <a:spcPct val="90000"/>
              </a:lnSpc>
              <a:buNone/>
              <a:defRPr sz="2800" b="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a:t>
            </a:r>
            <a:br>
              <a:rPr lang="en-US" dirty="0"/>
            </a:br>
            <a:r>
              <a:rPr lang="en-US" dirty="0"/>
              <a:t>Master text styles</a:t>
            </a:r>
          </a:p>
        </p:txBody>
      </p:sp>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40456" y="3094355"/>
            <a:ext cx="2419518" cy="687652"/>
          </a:xfrm>
          <a:prstGeom prst="rect">
            <a:avLst/>
          </a:prstGeom>
        </p:spPr>
      </p:pic>
      <p:cxnSp>
        <p:nvCxnSpPr>
          <p:cNvPr id="8" name="Straight Connector 7"/>
          <p:cNvCxnSpPr/>
          <p:nvPr/>
        </p:nvCxnSpPr>
        <p:spPr>
          <a:xfrm>
            <a:off x="3105823" y="2950340"/>
            <a:ext cx="0" cy="1794016"/>
          </a:xfrm>
          <a:prstGeom prst="line">
            <a:avLst/>
          </a:prstGeom>
          <a:ln w="190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9" name="Text Placeholder 18"/>
          <p:cNvSpPr>
            <a:spLocks noGrp="1"/>
          </p:cNvSpPr>
          <p:nvPr>
            <p:ph type="body" sz="quarter" idx="12" hasCustomPrompt="1"/>
          </p:nvPr>
        </p:nvSpPr>
        <p:spPr>
          <a:xfrm>
            <a:off x="3259844" y="4372053"/>
            <a:ext cx="4938712" cy="275543"/>
          </a:xfrm>
        </p:spPr>
        <p:txBody>
          <a:bodyPr anchor="ctr" anchorCtr="0">
            <a:noAutofit/>
          </a:bodyPr>
          <a:lstStyle>
            <a:lvl1pPr marL="0" indent="0">
              <a:buNone/>
              <a:defRPr sz="1200">
                <a:solidFill>
                  <a:srgbClr val="F68B1F"/>
                </a:solidFill>
              </a:defRPr>
            </a:lvl1pPr>
            <a:lvl2pPr marL="457200" indent="0">
              <a:buNone/>
              <a:defRPr sz="1200">
                <a:solidFill>
                  <a:srgbClr val="F48024"/>
                </a:solidFill>
              </a:defRPr>
            </a:lvl2pPr>
            <a:lvl3pPr marL="914400" indent="0">
              <a:buNone/>
              <a:defRPr sz="1200">
                <a:solidFill>
                  <a:srgbClr val="F48024"/>
                </a:solidFill>
              </a:defRPr>
            </a:lvl3pPr>
            <a:lvl4pPr marL="1371600" indent="0">
              <a:buNone/>
              <a:defRPr sz="1200">
                <a:solidFill>
                  <a:srgbClr val="F48024"/>
                </a:solidFill>
              </a:defRPr>
            </a:lvl4pPr>
            <a:lvl5pPr marL="1828800" indent="0">
              <a:buNone/>
              <a:defRPr sz="1200">
                <a:solidFill>
                  <a:srgbClr val="F48024"/>
                </a:solidFill>
              </a:defRPr>
            </a:lvl5pPr>
          </a:lstStyle>
          <a:p>
            <a:pPr lvl="0"/>
            <a:fld id="{39FCBEF0-3C4C-914F-863F-22A07B9ADD49}" type="datetime4">
              <a:rPr lang="en-US" smtClean="0"/>
              <a:pPr lvl="0"/>
              <a:t>August 13, 2015</a:t>
            </a:fld>
            <a:endParaRPr lang="en-US" dirty="0"/>
          </a:p>
        </p:txBody>
      </p:sp>
      <p:sp>
        <p:nvSpPr>
          <p:cNvPr id="22" name="Content Placeholder 21"/>
          <p:cNvSpPr>
            <a:spLocks noGrp="1"/>
          </p:cNvSpPr>
          <p:nvPr>
            <p:ph sz="quarter" idx="13" hasCustomPrompt="1"/>
          </p:nvPr>
        </p:nvSpPr>
        <p:spPr>
          <a:xfrm>
            <a:off x="3259138" y="4116388"/>
            <a:ext cx="4938712" cy="255587"/>
          </a:xfrm>
        </p:spPr>
        <p:txBody>
          <a:bodyPr>
            <a:noAutofit/>
          </a:bodyPr>
          <a:lstStyle>
            <a:lvl1pPr marL="0" indent="0">
              <a:buNone/>
              <a:defRPr sz="1400">
                <a:solidFill>
                  <a:schemeClr val="tx2"/>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MASTER TEXT STYLES</a:t>
            </a:r>
          </a:p>
        </p:txBody>
      </p:sp>
    </p:spTree>
    <p:extLst>
      <p:ext uri="{BB962C8B-B14F-4D97-AF65-F5344CB8AC3E}">
        <p14:creationId xmlns:p14="http://schemas.microsoft.com/office/powerpoint/2010/main" val="1919941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Divider_white text">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350"/>
            <a:ext cx="9152466" cy="686435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77133"/>
          <a:stretch/>
        </p:blipFill>
        <p:spPr>
          <a:xfrm>
            <a:off x="773913" y="3131031"/>
            <a:ext cx="598339" cy="802828"/>
          </a:xfrm>
          <a:prstGeom prst="rect">
            <a:avLst/>
          </a:prstGeom>
        </p:spPr>
      </p:pic>
      <p:cxnSp>
        <p:nvCxnSpPr>
          <p:cNvPr id="6" name="Straight Connector 5"/>
          <p:cNvCxnSpPr/>
          <p:nvPr/>
        </p:nvCxnSpPr>
        <p:spPr>
          <a:xfrm>
            <a:off x="1512325" y="2931664"/>
            <a:ext cx="0" cy="994889"/>
          </a:xfrm>
          <a:prstGeom prst="line">
            <a:avLst/>
          </a:prstGeom>
          <a:ln w="19050" cmpd="sng">
            <a:solidFill>
              <a:srgbClr val="F48024"/>
            </a:solidFill>
          </a:ln>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0"/>
          </p:nvPr>
        </p:nvSpPr>
        <p:spPr>
          <a:xfrm>
            <a:off x="1609198" y="2931664"/>
            <a:ext cx="5555720" cy="1002195"/>
          </a:xfrm>
        </p:spPr>
        <p:txBody>
          <a:bodyPr anchor="ctr" anchorCtr="0">
            <a:noAutofit/>
          </a:bodyPr>
          <a:lstStyle>
            <a:lvl1pPr marL="0" indent="0">
              <a:buNone/>
              <a:defRPr sz="2800" b="1">
                <a:solidFill>
                  <a:srgbClr val="FFFFFF"/>
                </a:solidFill>
              </a:defRPr>
            </a:lvl1pPr>
            <a:lvl2pPr marL="457200" indent="0">
              <a:buNone/>
              <a:defRPr sz="2800" b="1">
                <a:solidFill>
                  <a:srgbClr val="FFFFFF"/>
                </a:solidFill>
              </a:defRPr>
            </a:lvl2pPr>
            <a:lvl3pPr marL="914400" indent="0">
              <a:buNone/>
              <a:defRPr sz="2800" b="1">
                <a:solidFill>
                  <a:srgbClr val="FFFFFF"/>
                </a:solidFill>
              </a:defRPr>
            </a:lvl3pPr>
            <a:lvl4pPr marL="1371600" indent="0">
              <a:buNone/>
              <a:defRPr sz="2800" b="1">
                <a:solidFill>
                  <a:srgbClr val="FFFFFF"/>
                </a:solidFill>
              </a:defRPr>
            </a:lvl4pPr>
            <a:lvl5pPr marL="1828800" indent="0">
              <a:buNone/>
              <a:defRPr sz="2800" b="1">
                <a:solidFill>
                  <a:srgbClr val="FFFFFF"/>
                </a:solidFill>
              </a:defRPr>
            </a:lvl5pPr>
          </a:lstStyle>
          <a:p>
            <a:pPr lvl="0"/>
            <a:r>
              <a:rPr lang="en-US"/>
              <a:t>Click to edit Master text styles</a:t>
            </a:r>
          </a:p>
        </p:txBody>
      </p:sp>
    </p:spTree>
    <p:extLst>
      <p:ext uri="{BB962C8B-B14F-4D97-AF65-F5344CB8AC3E}">
        <p14:creationId xmlns:p14="http://schemas.microsoft.com/office/powerpoint/2010/main" val="1478472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divider">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350"/>
            <a:ext cx="9152466" cy="6864350"/>
          </a:xfrm>
          <a:prstGeom prst="rect">
            <a:avLst/>
          </a:prstGeom>
        </p:spPr>
      </p:pic>
      <p:sp>
        <p:nvSpPr>
          <p:cNvPr id="7" name="Rectangle 10"/>
          <p:cNvSpPr/>
          <p:nvPr/>
        </p:nvSpPr>
        <p:spPr>
          <a:xfrm>
            <a:off x="109561" y="2824744"/>
            <a:ext cx="8206305" cy="1190437"/>
          </a:xfrm>
          <a:custGeom>
            <a:avLst/>
            <a:gdLst/>
            <a:ahLst/>
            <a:cxnLst/>
            <a:rect l="l" t="t" r="r" b="b"/>
            <a:pathLst>
              <a:path w="8206305" h="1190437">
                <a:moveTo>
                  <a:pt x="0" y="0"/>
                </a:moveTo>
                <a:lnTo>
                  <a:pt x="246790" y="0"/>
                </a:lnTo>
                <a:lnTo>
                  <a:pt x="555678" y="0"/>
                </a:lnTo>
                <a:lnTo>
                  <a:pt x="8007895" y="0"/>
                </a:lnTo>
                <a:cubicBezTo>
                  <a:pt x="8117474" y="0"/>
                  <a:pt x="8206305" y="88831"/>
                  <a:pt x="8206305" y="198410"/>
                </a:cubicBezTo>
                <a:lnTo>
                  <a:pt x="8206305" y="992027"/>
                </a:lnTo>
                <a:cubicBezTo>
                  <a:pt x="8206305" y="1101606"/>
                  <a:pt x="8117474" y="1190437"/>
                  <a:pt x="8007895" y="1190437"/>
                </a:cubicBezTo>
                <a:lnTo>
                  <a:pt x="555678" y="1190437"/>
                </a:lnTo>
                <a:lnTo>
                  <a:pt x="246790" y="1190437"/>
                </a:lnTo>
                <a:lnTo>
                  <a:pt x="0" y="1190437"/>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dirty="0"/>
          </a:p>
        </p:txBody>
      </p:sp>
      <p:cxnSp>
        <p:nvCxnSpPr>
          <p:cNvPr id="6" name="Straight Connector 5"/>
          <p:cNvCxnSpPr/>
          <p:nvPr/>
        </p:nvCxnSpPr>
        <p:spPr>
          <a:xfrm>
            <a:off x="1512325" y="2931664"/>
            <a:ext cx="0" cy="994889"/>
          </a:xfrm>
          <a:prstGeom prst="line">
            <a:avLst/>
          </a:prstGeom>
          <a:ln w="19050" cmpd="sng">
            <a:solidFill>
              <a:srgbClr val="F48024"/>
            </a:solidFill>
          </a:ln>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0"/>
          </p:nvPr>
        </p:nvSpPr>
        <p:spPr>
          <a:xfrm>
            <a:off x="1609198" y="2931664"/>
            <a:ext cx="5555720" cy="1002195"/>
          </a:xfrm>
        </p:spPr>
        <p:txBody>
          <a:bodyPr anchor="ctr" anchorCtr="0">
            <a:noAutofit/>
          </a:bodyPr>
          <a:lstStyle>
            <a:lvl1pPr marL="0" indent="0">
              <a:buNone/>
              <a:defRPr sz="2800" b="1">
                <a:solidFill>
                  <a:schemeClr val="tx2"/>
                </a:solidFill>
              </a:defRPr>
            </a:lvl1pPr>
            <a:lvl2pPr marL="457200" indent="0">
              <a:buNone/>
              <a:defRPr sz="2800" b="1">
                <a:solidFill>
                  <a:srgbClr val="FFFFFF"/>
                </a:solidFill>
              </a:defRPr>
            </a:lvl2pPr>
            <a:lvl3pPr marL="914400" indent="0">
              <a:buNone/>
              <a:defRPr sz="2800" b="1">
                <a:solidFill>
                  <a:srgbClr val="FFFFFF"/>
                </a:solidFill>
              </a:defRPr>
            </a:lvl3pPr>
            <a:lvl4pPr marL="1371600" indent="0">
              <a:buNone/>
              <a:defRPr sz="2800" b="1">
                <a:solidFill>
                  <a:srgbClr val="FFFFFF"/>
                </a:solidFill>
              </a:defRPr>
            </a:lvl4pPr>
            <a:lvl5pPr marL="1828800" indent="0">
              <a:buNone/>
              <a:defRPr sz="2800" b="1">
                <a:solidFill>
                  <a:srgbClr val="FFFFFF"/>
                </a:solidFill>
              </a:defRPr>
            </a:lvl5pPr>
          </a:lstStyle>
          <a:p>
            <a:pPr lvl="0"/>
            <a:r>
              <a:rPr lang="en-US"/>
              <a:t>Click to edit Master text styles</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r="81488"/>
          <a:stretch/>
        </p:blipFill>
        <p:spPr>
          <a:xfrm>
            <a:off x="719275" y="3142803"/>
            <a:ext cx="515262" cy="791055"/>
          </a:xfrm>
          <a:prstGeom prst="rect">
            <a:avLst/>
          </a:prstGeom>
        </p:spPr>
      </p:pic>
    </p:spTree>
    <p:extLst>
      <p:ext uri="{BB962C8B-B14F-4D97-AF65-F5344CB8AC3E}">
        <p14:creationId xmlns:p14="http://schemas.microsoft.com/office/powerpoint/2010/main" val="552966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ontact">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4572"/>
            <a:ext cx="9190094" cy="6892571"/>
          </a:xfrm>
          <a:prstGeom prst="rect">
            <a:avLst/>
          </a:prstGeom>
        </p:spPr>
      </p:pic>
      <p:sp>
        <p:nvSpPr>
          <p:cNvPr id="15" name="Rounded Rectangle 14"/>
          <p:cNvSpPr/>
          <p:nvPr/>
        </p:nvSpPr>
        <p:spPr>
          <a:xfrm>
            <a:off x="-1" y="998396"/>
            <a:ext cx="2702327" cy="999738"/>
          </a:xfrm>
          <a:prstGeom prst="roundRect">
            <a:avLst>
              <a:gd name="adj" fmla="val 954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dirty="0"/>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r="81488"/>
          <a:stretch/>
        </p:blipFill>
        <p:spPr>
          <a:xfrm>
            <a:off x="469900" y="1312334"/>
            <a:ext cx="446703" cy="685800"/>
          </a:xfrm>
          <a:prstGeom prst="rect">
            <a:avLst/>
          </a:prstGeom>
        </p:spPr>
      </p:pic>
      <p:sp>
        <p:nvSpPr>
          <p:cNvPr id="19" name="TextBox 18"/>
          <p:cNvSpPr txBox="1"/>
          <p:nvPr/>
        </p:nvSpPr>
        <p:spPr>
          <a:xfrm>
            <a:off x="1054110" y="1193290"/>
            <a:ext cx="1354186" cy="655641"/>
          </a:xfrm>
          <a:prstGeom prst="rect">
            <a:avLst/>
          </a:prstGeom>
          <a:noFill/>
        </p:spPr>
        <p:txBody>
          <a:bodyPr wrap="square" rtlCol="0" anchor="ctr" anchorCtr="0">
            <a:noAutofit/>
          </a:bodyPr>
          <a:lstStyle/>
          <a:p>
            <a:r>
              <a:rPr lang="en-US" sz="2000" b="1" dirty="0">
                <a:solidFill>
                  <a:srgbClr val="595959"/>
                </a:solidFill>
                <a:latin typeface="Arial"/>
                <a:cs typeface="Arial"/>
              </a:rPr>
              <a:t>Contacts</a:t>
            </a:r>
          </a:p>
        </p:txBody>
      </p:sp>
      <p:cxnSp>
        <p:nvCxnSpPr>
          <p:cNvPr id="24" name="Straight Connector 23"/>
          <p:cNvCxnSpPr/>
          <p:nvPr/>
        </p:nvCxnSpPr>
        <p:spPr>
          <a:xfrm>
            <a:off x="1026651" y="1193290"/>
            <a:ext cx="0" cy="655641"/>
          </a:xfrm>
          <a:prstGeom prst="line">
            <a:avLst/>
          </a:prstGeom>
          <a:ln w="19050" cmpd="sng">
            <a:solidFill>
              <a:srgbClr val="F48024"/>
            </a:solidFill>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341007" y="1994315"/>
            <a:ext cx="2269465" cy="584776"/>
          </a:xfrm>
          <a:prstGeom prst="rect">
            <a:avLst/>
          </a:prstGeom>
          <a:noFill/>
        </p:spPr>
        <p:txBody>
          <a:bodyPr wrap="square" rtlCol="0">
            <a:noAutofit/>
          </a:bodyPr>
          <a:lstStyle/>
          <a:p>
            <a:pPr algn="ctr"/>
            <a:r>
              <a:rPr lang="en-US" b="1" spc="100" dirty="0">
                <a:solidFill>
                  <a:srgbClr val="FFFFFF"/>
                </a:solidFill>
                <a:latin typeface="Arial"/>
                <a:cs typeface="Arial"/>
              </a:rPr>
              <a:t>www.rsginc.com</a:t>
            </a:r>
          </a:p>
          <a:p>
            <a:pPr algn="ctr" defTabSz="914608">
              <a:tabLst>
                <a:tab pos="4665639" algn="l"/>
              </a:tabLst>
            </a:pPr>
            <a:endParaRPr lang="en-US" sz="1400" spc="100" dirty="0">
              <a:solidFill>
                <a:schemeClr val="bg1"/>
              </a:solidFill>
              <a:latin typeface="Arial"/>
              <a:cs typeface="Arial"/>
            </a:endParaRPr>
          </a:p>
        </p:txBody>
      </p:sp>
      <p:sp>
        <p:nvSpPr>
          <p:cNvPr id="26" name="Text Placeholder 15"/>
          <p:cNvSpPr>
            <a:spLocks noGrp="1"/>
          </p:cNvSpPr>
          <p:nvPr>
            <p:ph type="body" sz="quarter" idx="10" hasCustomPrompt="1"/>
          </p:nvPr>
        </p:nvSpPr>
        <p:spPr>
          <a:xfrm>
            <a:off x="3195638" y="1233488"/>
            <a:ext cx="4412720" cy="285219"/>
          </a:xfrm>
        </p:spPr>
        <p:txBody>
          <a:bodyPr anchor="ctr" anchorCtr="0">
            <a:noAutofit/>
          </a:bodyPr>
          <a:lstStyle>
            <a:lvl1pPr marL="0" indent="0">
              <a:buNone/>
              <a:defRPr sz="1400" b="1"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PROJECT MANAGER NAME</a:t>
            </a:r>
          </a:p>
        </p:txBody>
      </p:sp>
      <p:sp>
        <p:nvSpPr>
          <p:cNvPr id="27" name="Text Placeholder 17"/>
          <p:cNvSpPr>
            <a:spLocks noGrp="1"/>
          </p:cNvSpPr>
          <p:nvPr>
            <p:ph type="body" sz="quarter" idx="11" hasCustomPrompt="1"/>
          </p:nvPr>
        </p:nvSpPr>
        <p:spPr>
          <a:xfrm>
            <a:off x="3195638" y="1461345"/>
            <a:ext cx="4413250" cy="222407"/>
          </a:xfrm>
        </p:spPr>
        <p:txBody>
          <a:bodyPr anchor="ctr" anchorCtr="0">
            <a:noAutofit/>
          </a:bodyPr>
          <a:lstStyle>
            <a:lvl1pPr marL="0" indent="0">
              <a:buNone/>
              <a:defRPr sz="1200">
                <a:solidFill>
                  <a:srgbClr val="F68B1F"/>
                </a:solidFill>
              </a:defRPr>
            </a:lvl1pPr>
          </a:lstStyle>
          <a:p>
            <a:pPr lvl="0"/>
            <a:r>
              <a:rPr lang="en-US" dirty="0"/>
              <a:t>TITLE</a:t>
            </a:r>
          </a:p>
        </p:txBody>
      </p:sp>
      <p:sp>
        <p:nvSpPr>
          <p:cNvPr id="28" name="Text Placeholder 19"/>
          <p:cNvSpPr>
            <a:spLocks noGrp="1"/>
          </p:cNvSpPr>
          <p:nvPr>
            <p:ph type="body" sz="quarter" idx="12" hasCustomPrompt="1"/>
          </p:nvPr>
        </p:nvSpPr>
        <p:spPr>
          <a:xfrm>
            <a:off x="3195638" y="1768891"/>
            <a:ext cx="4413250" cy="460077"/>
          </a:xfrm>
        </p:spPr>
        <p:txBody>
          <a:bodyPr anchor="ctr" anchorCtr="0">
            <a:noAutofit/>
          </a:bodyPr>
          <a:lstStyle>
            <a:lvl1pPr marL="0" indent="0">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Email</a:t>
            </a:r>
            <a:br>
              <a:rPr lang="en-US" dirty="0"/>
            </a:br>
            <a:r>
              <a:rPr lang="en-US" dirty="0"/>
              <a:t>Phone</a:t>
            </a:r>
          </a:p>
        </p:txBody>
      </p:sp>
      <p:sp>
        <p:nvSpPr>
          <p:cNvPr id="29" name="Text Placeholder 15"/>
          <p:cNvSpPr>
            <a:spLocks noGrp="1"/>
          </p:cNvSpPr>
          <p:nvPr>
            <p:ph type="body" sz="quarter" idx="13" hasCustomPrompt="1"/>
          </p:nvPr>
        </p:nvSpPr>
        <p:spPr>
          <a:xfrm>
            <a:off x="3196697" y="2690839"/>
            <a:ext cx="4412720" cy="285219"/>
          </a:xfrm>
        </p:spPr>
        <p:txBody>
          <a:bodyPr>
            <a:noAutofit/>
          </a:bodyPr>
          <a:lstStyle>
            <a:lvl1pPr marL="0" indent="0">
              <a:buNone/>
              <a:defRPr sz="1400" b="1" baseline="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ANOTHER NAME</a:t>
            </a:r>
          </a:p>
        </p:txBody>
      </p:sp>
      <p:sp>
        <p:nvSpPr>
          <p:cNvPr id="30" name="Text Placeholder 17"/>
          <p:cNvSpPr>
            <a:spLocks noGrp="1"/>
          </p:cNvSpPr>
          <p:nvPr>
            <p:ph type="body" sz="quarter" idx="14" hasCustomPrompt="1"/>
          </p:nvPr>
        </p:nvSpPr>
        <p:spPr>
          <a:xfrm>
            <a:off x="3196696" y="2891925"/>
            <a:ext cx="4413250" cy="295275"/>
          </a:xfrm>
        </p:spPr>
        <p:txBody>
          <a:bodyPr>
            <a:noAutofit/>
          </a:bodyPr>
          <a:lstStyle>
            <a:lvl1pPr marL="0" indent="0">
              <a:buNone/>
              <a:defRPr sz="1200">
                <a:solidFill>
                  <a:srgbClr val="F68B1F"/>
                </a:solidFill>
              </a:defRPr>
            </a:lvl1pPr>
          </a:lstStyle>
          <a:p>
            <a:pPr lvl="0"/>
            <a:r>
              <a:rPr lang="en-US" dirty="0"/>
              <a:t>TITLE</a:t>
            </a:r>
          </a:p>
        </p:txBody>
      </p:sp>
      <p:sp>
        <p:nvSpPr>
          <p:cNvPr id="31" name="Text Placeholder 19"/>
          <p:cNvSpPr>
            <a:spLocks noGrp="1"/>
          </p:cNvSpPr>
          <p:nvPr>
            <p:ph type="body" sz="quarter" idx="15" hasCustomPrompt="1"/>
          </p:nvPr>
        </p:nvSpPr>
        <p:spPr>
          <a:xfrm>
            <a:off x="3196697" y="3272976"/>
            <a:ext cx="4413250" cy="554919"/>
          </a:xfrm>
        </p:spPr>
        <p:txBody>
          <a:bodyPr>
            <a:noAutofit/>
          </a:bodyPr>
          <a:lstStyle>
            <a:lvl1pPr marL="0" indent="0">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Email</a:t>
            </a:r>
            <a:br>
              <a:rPr lang="en-US" dirty="0"/>
            </a:br>
            <a:r>
              <a:rPr lang="en-US" dirty="0"/>
              <a:t>Phone</a:t>
            </a:r>
          </a:p>
        </p:txBody>
      </p:sp>
    </p:spTree>
    <p:extLst>
      <p:ext uri="{BB962C8B-B14F-4D97-AF65-F5344CB8AC3E}">
        <p14:creationId xmlns:p14="http://schemas.microsoft.com/office/powerpoint/2010/main" val="17766482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Contact_Map">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4572"/>
            <a:ext cx="9190094" cy="6892571"/>
          </a:xfrm>
          <a:prstGeom prst="rect">
            <a:avLst/>
          </a:prstGeom>
        </p:spPr>
      </p:pic>
      <p:sp>
        <p:nvSpPr>
          <p:cNvPr id="8" name="Rounded Rectangle 7"/>
          <p:cNvSpPr/>
          <p:nvPr userDrawn="1"/>
        </p:nvSpPr>
        <p:spPr>
          <a:xfrm>
            <a:off x="-1" y="3756115"/>
            <a:ext cx="2702327" cy="999738"/>
          </a:xfrm>
          <a:prstGeom prst="roundRect">
            <a:avLst>
              <a:gd name="adj" fmla="val 11534"/>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solidFill>
                <a:prstClr val="white"/>
              </a:solidFill>
            </a:endParaRPr>
          </a:p>
        </p:txBody>
      </p:sp>
      <p:sp>
        <p:nvSpPr>
          <p:cNvPr id="9" name="TextBox 8"/>
          <p:cNvSpPr txBox="1"/>
          <p:nvPr userDrawn="1"/>
        </p:nvSpPr>
        <p:spPr>
          <a:xfrm>
            <a:off x="157943" y="4816174"/>
            <a:ext cx="2544384" cy="553998"/>
          </a:xfrm>
          <a:prstGeom prst="rect">
            <a:avLst/>
          </a:prstGeom>
          <a:noFill/>
        </p:spPr>
        <p:txBody>
          <a:bodyPr wrap="square" rtlCol="0">
            <a:noAutofit/>
          </a:bodyPr>
          <a:lstStyle/>
          <a:p>
            <a:pPr algn="ctr"/>
            <a:r>
              <a:rPr lang="en-US" sz="1600" b="1" spc="100" dirty="0" err="1">
                <a:solidFill>
                  <a:srgbClr val="FFFFFF"/>
                </a:solidFill>
                <a:cs typeface="Arial"/>
              </a:rPr>
              <a:t>www.rsginc.com</a:t>
            </a:r>
            <a:endParaRPr lang="en-US" sz="1600" b="1" spc="100" dirty="0">
              <a:solidFill>
                <a:srgbClr val="FFFFFF"/>
              </a:solidFill>
              <a:cs typeface="Arial"/>
            </a:endParaRPr>
          </a:p>
          <a:p>
            <a:pPr algn="ctr" defTabSz="914608">
              <a:tabLst>
                <a:tab pos="4665639" algn="l"/>
              </a:tabLst>
            </a:pPr>
            <a:endParaRPr lang="en-US" sz="1400" spc="100" dirty="0">
              <a:solidFill>
                <a:prstClr val="white"/>
              </a:solidFill>
              <a:cs typeface="Arial"/>
            </a:endParaRPr>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r="81488"/>
          <a:stretch/>
        </p:blipFill>
        <p:spPr>
          <a:xfrm>
            <a:off x="469900" y="4045304"/>
            <a:ext cx="446703" cy="685800"/>
          </a:xfrm>
          <a:prstGeom prst="rect">
            <a:avLst/>
          </a:prstGeom>
        </p:spPr>
      </p:pic>
      <p:sp>
        <p:nvSpPr>
          <p:cNvPr id="11" name="TextBox 10"/>
          <p:cNvSpPr txBox="1"/>
          <p:nvPr userDrawn="1"/>
        </p:nvSpPr>
        <p:spPr>
          <a:xfrm>
            <a:off x="1054110" y="3926260"/>
            <a:ext cx="1305973" cy="655641"/>
          </a:xfrm>
          <a:prstGeom prst="rect">
            <a:avLst/>
          </a:prstGeom>
          <a:noFill/>
        </p:spPr>
        <p:txBody>
          <a:bodyPr wrap="square" rtlCol="0" anchor="ctr" anchorCtr="0">
            <a:noAutofit/>
          </a:bodyPr>
          <a:lstStyle/>
          <a:p>
            <a:r>
              <a:rPr lang="en-US" sz="2000" b="1" dirty="0">
                <a:solidFill>
                  <a:srgbClr val="262626"/>
                </a:solidFill>
                <a:cs typeface="Arial"/>
              </a:rPr>
              <a:t>Contacts</a:t>
            </a:r>
          </a:p>
        </p:txBody>
      </p:sp>
      <p:cxnSp>
        <p:nvCxnSpPr>
          <p:cNvPr id="12" name="Straight Connector 11"/>
          <p:cNvCxnSpPr/>
          <p:nvPr userDrawn="1"/>
        </p:nvCxnSpPr>
        <p:spPr>
          <a:xfrm>
            <a:off x="1026651" y="3926260"/>
            <a:ext cx="0" cy="655641"/>
          </a:xfrm>
          <a:prstGeom prst="line">
            <a:avLst/>
          </a:prstGeom>
          <a:ln w="19050" cmpd="sng">
            <a:solidFill>
              <a:srgbClr val="F48024"/>
            </a:solidFill>
          </a:ln>
          <a:effectLst/>
        </p:spPr>
        <p:style>
          <a:lnRef idx="2">
            <a:schemeClr val="accent1"/>
          </a:lnRef>
          <a:fillRef idx="0">
            <a:schemeClr val="accent1"/>
          </a:fillRef>
          <a:effectRef idx="1">
            <a:schemeClr val="accent1"/>
          </a:effectRef>
          <a:fontRef idx="minor">
            <a:schemeClr val="tx1"/>
          </a:fontRef>
        </p:style>
      </p:cxnSp>
      <p:sp>
        <p:nvSpPr>
          <p:cNvPr id="16" name="Text Placeholder 15"/>
          <p:cNvSpPr>
            <a:spLocks noGrp="1"/>
          </p:cNvSpPr>
          <p:nvPr>
            <p:ph type="body" sz="quarter" idx="10" hasCustomPrompt="1"/>
          </p:nvPr>
        </p:nvSpPr>
        <p:spPr>
          <a:xfrm>
            <a:off x="3195638" y="3660775"/>
            <a:ext cx="4412720" cy="285219"/>
          </a:xfrm>
        </p:spPr>
        <p:txBody>
          <a:bodyPr anchor="ctr" anchorCtr="0">
            <a:noAutofit/>
          </a:bodyPr>
          <a:lstStyle>
            <a:lvl1pPr marL="0" indent="0">
              <a:buNone/>
              <a:defRPr sz="1400" b="1"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PROJECT MANAGER NAME</a:t>
            </a:r>
          </a:p>
        </p:txBody>
      </p:sp>
      <p:sp>
        <p:nvSpPr>
          <p:cNvPr id="18" name="Text Placeholder 17"/>
          <p:cNvSpPr>
            <a:spLocks noGrp="1"/>
          </p:cNvSpPr>
          <p:nvPr>
            <p:ph type="body" sz="quarter" idx="11" hasCustomPrompt="1"/>
          </p:nvPr>
        </p:nvSpPr>
        <p:spPr>
          <a:xfrm>
            <a:off x="3195638" y="3888632"/>
            <a:ext cx="4413250" cy="222407"/>
          </a:xfrm>
        </p:spPr>
        <p:txBody>
          <a:bodyPr anchor="ctr" anchorCtr="0">
            <a:noAutofit/>
          </a:bodyPr>
          <a:lstStyle>
            <a:lvl1pPr marL="0" indent="0">
              <a:buNone/>
              <a:defRPr sz="1200">
                <a:solidFill>
                  <a:schemeClr val="bg2"/>
                </a:solidFill>
              </a:defRPr>
            </a:lvl1pPr>
          </a:lstStyle>
          <a:p>
            <a:pPr lvl="0"/>
            <a:r>
              <a:rPr lang="en-US" dirty="0"/>
              <a:t>TITLE</a:t>
            </a:r>
          </a:p>
        </p:txBody>
      </p:sp>
      <p:sp>
        <p:nvSpPr>
          <p:cNvPr id="20" name="Text Placeholder 19"/>
          <p:cNvSpPr>
            <a:spLocks noGrp="1"/>
          </p:cNvSpPr>
          <p:nvPr>
            <p:ph type="body" sz="quarter" idx="12" hasCustomPrompt="1"/>
          </p:nvPr>
        </p:nvSpPr>
        <p:spPr>
          <a:xfrm>
            <a:off x="3195638" y="4196178"/>
            <a:ext cx="4413250" cy="460077"/>
          </a:xfrm>
        </p:spPr>
        <p:txBody>
          <a:bodyPr anchor="ctr" anchorCtr="0">
            <a:noAutofit/>
          </a:bodyPr>
          <a:lstStyle>
            <a:lvl1pPr marL="0" indent="0">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Email</a:t>
            </a:r>
            <a:br>
              <a:rPr lang="en-US" dirty="0"/>
            </a:br>
            <a:r>
              <a:rPr lang="en-US" dirty="0"/>
              <a:t>Phone</a:t>
            </a:r>
          </a:p>
        </p:txBody>
      </p:sp>
      <p:sp>
        <p:nvSpPr>
          <p:cNvPr id="21" name="Text Placeholder 15"/>
          <p:cNvSpPr>
            <a:spLocks noGrp="1"/>
          </p:cNvSpPr>
          <p:nvPr>
            <p:ph type="body" sz="quarter" idx="13" hasCustomPrompt="1"/>
          </p:nvPr>
        </p:nvSpPr>
        <p:spPr>
          <a:xfrm>
            <a:off x="3196697" y="5118126"/>
            <a:ext cx="4412720" cy="285219"/>
          </a:xfrm>
        </p:spPr>
        <p:txBody>
          <a:bodyPr>
            <a:noAutofit/>
          </a:bodyPr>
          <a:lstStyle>
            <a:lvl1pPr marL="0" indent="0">
              <a:buNone/>
              <a:defRPr sz="1400" b="1" baseline="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ANOTHER NAME</a:t>
            </a:r>
          </a:p>
        </p:txBody>
      </p:sp>
      <p:sp>
        <p:nvSpPr>
          <p:cNvPr id="22" name="Text Placeholder 17"/>
          <p:cNvSpPr>
            <a:spLocks noGrp="1"/>
          </p:cNvSpPr>
          <p:nvPr>
            <p:ph type="body" sz="quarter" idx="14" hasCustomPrompt="1"/>
          </p:nvPr>
        </p:nvSpPr>
        <p:spPr>
          <a:xfrm>
            <a:off x="3196696" y="5319212"/>
            <a:ext cx="4413250" cy="295275"/>
          </a:xfrm>
        </p:spPr>
        <p:txBody>
          <a:bodyPr>
            <a:noAutofit/>
          </a:bodyPr>
          <a:lstStyle>
            <a:lvl1pPr marL="0" indent="0">
              <a:buNone/>
              <a:defRPr sz="1200">
                <a:solidFill>
                  <a:schemeClr val="bg2"/>
                </a:solidFill>
              </a:defRPr>
            </a:lvl1pPr>
          </a:lstStyle>
          <a:p>
            <a:pPr lvl="0"/>
            <a:r>
              <a:rPr lang="en-US" dirty="0"/>
              <a:t>TITLE</a:t>
            </a:r>
          </a:p>
        </p:txBody>
      </p:sp>
      <p:sp>
        <p:nvSpPr>
          <p:cNvPr id="23" name="Text Placeholder 19"/>
          <p:cNvSpPr>
            <a:spLocks noGrp="1"/>
          </p:cNvSpPr>
          <p:nvPr>
            <p:ph type="body" sz="quarter" idx="15" hasCustomPrompt="1"/>
          </p:nvPr>
        </p:nvSpPr>
        <p:spPr>
          <a:xfrm>
            <a:off x="3196697" y="5700263"/>
            <a:ext cx="4413250" cy="554919"/>
          </a:xfrm>
        </p:spPr>
        <p:txBody>
          <a:bodyPr>
            <a:noAutofit/>
          </a:bodyPr>
          <a:lstStyle>
            <a:lvl1pPr marL="0" indent="0">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Email</a:t>
            </a:r>
            <a:br>
              <a:rPr lang="en-US" dirty="0"/>
            </a:br>
            <a:r>
              <a:rPr lang="en-US" dirty="0"/>
              <a:t>Phone</a:t>
            </a:r>
          </a:p>
        </p:txBody>
      </p:sp>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90334" y="-142113"/>
            <a:ext cx="5943827" cy="4591565"/>
          </a:xfrm>
          <a:prstGeom prst="rect">
            <a:avLst/>
          </a:prstGeom>
        </p:spPr>
      </p:pic>
    </p:spTree>
    <p:extLst>
      <p:ext uri="{BB962C8B-B14F-4D97-AF65-F5344CB8AC3E}">
        <p14:creationId xmlns:p14="http://schemas.microsoft.com/office/powerpoint/2010/main" val="22776151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F5B6DEAE-6373-4D6B-A976-B1D534781259}" type="slidenum">
              <a:rPr lang="en-US" smtClean="0"/>
              <a:t>‹#›</a:t>
            </a:fld>
            <a:endParaRPr lang="en-US"/>
          </a:p>
        </p:txBody>
      </p:sp>
    </p:spTree>
    <p:extLst>
      <p:ext uri="{BB962C8B-B14F-4D97-AF65-F5344CB8AC3E}">
        <p14:creationId xmlns:p14="http://schemas.microsoft.com/office/powerpoint/2010/main" val="2332872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grey cover">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349"/>
            <a:ext cx="9152465" cy="6864349"/>
          </a:xfrm>
          <a:prstGeom prst="rect">
            <a:avLst/>
          </a:prstGeom>
        </p:spPr>
      </p:pic>
      <p:sp>
        <p:nvSpPr>
          <p:cNvPr id="10" name="Rectangle 10"/>
          <p:cNvSpPr/>
          <p:nvPr/>
        </p:nvSpPr>
        <p:spPr>
          <a:xfrm>
            <a:off x="109561" y="2824744"/>
            <a:ext cx="8206305" cy="1190437"/>
          </a:xfrm>
          <a:custGeom>
            <a:avLst/>
            <a:gdLst/>
            <a:ahLst/>
            <a:cxnLst/>
            <a:rect l="l" t="t" r="r" b="b"/>
            <a:pathLst>
              <a:path w="8206305" h="1190437">
                <a:moveTo>
                  <a:pt x="0" y="0"/>
                </a:moveTo>
                <a:lnTo>
                  <a:pt x="246790" y="0"/>
                </a:lnTo>
                <a:lnTo>
                  <a:pt x="555678" y="0"/>
                </a:lnTo>
                <a:lnTo>
                  <a:pt x="8007895" y="0"/>
                </a:lnTo>
                <a:cubicBezTo>
                  <a:pt x="8117474" y="0"/>
                  <a:pt x="8206305" y="88831"/>
                  <a:pt x="8206305" y="198410"/>
                </a:cubicBezTo>
                <a:lnTo>
                  <a:pt x="8206305" y="992027"/>
                </a:lnTo>
                <a:cubicBezTo>
                  <a:pt x="8206305" y="1101606"/>
                  <a:pt x="8117474" y="1190437"/>
                  <a:pt x="8007895" y="1190437"/>
                </a:cubicBezTo>
                <a:lnTo>
                  <a:pt x="555678" y="1190437"/>
                </a:lnTo>
                <a:lnTo>
                  <a:pt x="246790" y="1190437"/>
                </a:lnTo>
                <a:lnTo>
                  <a:pt x="0" y="1190437"/>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 Placeholder 5"/>
          <p:cNvSpPr>
            <a:spLocks noGrp="1"/>
          </p:cNvSpPr>
          <p:nvPr>
            <p:ph type="body" sz="quarter" idx="10" hasCustomPrompt="1"/>
          </p:nvPr>
        </p:nvSpPr>
        <p:spPr>
          <a:xfrm>
            <a:off x="3259844" y="2950341"/>
            <a:ext cx="4938712" cy="916104"/>
          </a:xfrm>
        </p:spPr>
        <p:txBody>
          <a:bodyPr anchor="b" anchorCtr="0">
            <a:noAutofit/>
          </a:bodyPr>
          <a:lstStyle>
            <a:lvl1pPr marL="0" indent="0">
              <a:lnSpc>
                <a:spcPct val="90000"/>
              </a:lnSpc>
              <a:buNone/>
              <a:defRPr sz="2800" b="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a:t>
            </a:r>
            <a:br>
              <a:rPr lang="en-US" dirty="0"/>
            </a:br>
            <a:r>
              <a:rPr lang="en-US" dirty="0"/>
              <a:t>Master text styles</a:t>
            </a:r>
          </a:p>
        </p:txBody>
      </p:sp>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40456" y="3094355"/>
            <a:ext cx="2419518" cy="687652"/>
          </a:xfrm>
          <a:prstGeom prst="rect">
            <a:avLst/>
          </a:prstGeom>
        </p:spPr>
      </p:pic>
      <p:cxnSp>
        <p:nvCxnSpPr>
          <p:cNvPr id="8" name="Straight Connector 7"/>
          <p:cNvCxnSpPr/>
          <p:nvPr/>
        </p:nvCxnSpPr>
        <p:spPr>
          <a:xfrm>
            <a:off x="3105823" y="2950340"/>
            <a:ext cx="0" cy="1794016"/>
          </a:xfrm>
          <a:prstGeom prst="line">
            <a:avLst/>
          </a:prstGeom>
          <a:ln w="190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5" name="Text Placeholder 14"/>
          <p:cNvSpPr>
            <a:spLocks noGrp="1"/>
          </p:cNvSpPr>
          <p:nvPr>
            <p:ph type="body" sz="quarter" idx="11" hasCustomPrompt="1"/>
          </p:nvPr>
        </p:nvSpPr>
        <p:spPr>
          <a:xfrm>
            <a:off x="3259844" y="4076096"/>
            <a:ext cx="4938712" cy="290286"/>
          </a:xfrm>
        </p:spPr>
        <p:txBody>
          <a:bodyPr anchor="ctr" anchorCtr="0">
            <a:noAutofit/>
          </a:bodyPr>
          <a:lstStyle>
            <a:lvl1pPr marL="0" indent="0">
              <a:buNone/>
              <a:defRPr sz="1400">
                <a:solidFill>
                  <a:srgbClr val="FFFFFF"/>
                </a:solidFill>
              </a:defRPr>
            </a:lvl1pPr>
            <a:lvl2pPr marL="457200" indent="0">
              <a:buNone/>
              <a:defRPr sz="1200">
                <a:solidFill>
                  <a:schemeClr val="bg2"/>
                </a:solidFill>
              </a:defRPr>
            </a:lvl2pPr>
          </a:lstStyle>
          <a:p>
            <a:pPr lvl="0"/>
            <a:r>
              <a:rPr lang="en-US" dirty="0"/>
              <a:t>CLICK TO EDIT MASTER TEXT STYLES</a:t>
            </a:r>
          </a:p>
        </p:txBody>
      </p:sp>
      <p:sp>
        <p:nvSpPr>
          <p:cNvPr id="19" name="Text Placeholder 18"/>
          <p:cNvSpPr>
            <a:spLocks noGrp="1"/>
          </p:cNvSpPr>
          <p:nvPr>
            <p:ph type="body" sz="quarter" idx="12" hasCustomPrompt="1"/>
          </p:nvPr>
        </p:nvSpPr>
        <p:spPr>
          <a:xfrm>
            <a:off x="3259844" y="4372053"/>
            <a:ext cx="4938712" cy="275543"/>
          </a:xfrm>
        </p:spPr>
        <p:txBody>
          <a:bodyPr anchor="ctr" anchorCtr="0">
            <a:noAutofit/>
          </a:bodyPr>
          <a:lstStyle>
            <a:lvl1pPr marL="0" indent="0">
              <a:buNone/>
              <a:defRPr sz="1200">
                <a:solidFill>
                  <a:srgbClr val="F68B1F"/>
                </a:solidFill>
              </a:defRPr>
            </a:lvl1pPr>
            <a:lvl2pPr marL="457200" indent="0">
              <a:buNone/>
              <a:defRPr sz="1200">
                <a:solidFill>
                  <a:srgbClr val="F48024"/>
                </a:solidFill>
              </a:defRPr>
            </a:lvl2pPr>
            <a:lvl3pPr marL="914400" indent="0">
              <a:buNone/>
              <a:defRPr sz="1200">
                <a:solidFill>
                  <a:srgbClr val="F48024"/>
                </a:solidFill>
              </a:defRPr>
            </a:lvl3pPr>
            <a:lvl4pPr marL="1371600" indent="0">
              <a:buNone/>
              <a:defRPr sz="1200">
                <a:solidFill>
                  <a:srgbClr val="F48024"/>
                </a:solidFill>
              </a:defRPr>
            </a:lvl4pPr>
            <a:lvl5pPr marL="1828800" indent="0">
              <a:buNone/>
              <a:defRPr sz="1200">
                <a:solidFill>
                  <a:srgbClr val="F48024"/>
                </a:solidFill>
              </a:defRPr>
            </a:lvl5pPr>
          </a:lstStyle>
          <a:p>
            <a:pPr lvl="0"/>
            <a:fld id="{39FCBEF0-3C4C-914F-863F-22A07B9ADD49}" type="datetime4">
              <a:rPr lang="en-US" smtClean="0"/>
              <a:pPr lvl="0"/>
              <a:t>August 13, 2015</a:t>
            </a:fld>
            <a:endParaRPr lang="en-US" dirty="0"/>
          </a:p>
        </p:txBody>
      </p:sp>
    </p:spTree>
    <p:extLst>
      <p:ext uri="{BB962C8B-B14F-4D97-AF65-F5344CB8AC3E}">
        <p14:creationId xmlns:p14="http://schemas.microsoft.com/office/powerpoint/2010/main" val="1232325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Basic Tex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4" name="Text Placeholder 3"/>
          <p:cNvSpPr>
            <a:spLocks noGrp="1"/>
          </p:cNvSpPr>
          <p:nvPr>
            <p:ph type="body" sz="quarter" idx="10"/>
          </p:nvPr>
        </p:nvSpPr>
        <p:spPr>
          <a:xfrm>
            <a:off x="592138" y="1436688"/>
            <a:ext cx="8094662" cy="4370387"/>
          </a:xfrm>
        </p:spPr>
        <p:txBody>
          <a:bodyPr/>
          <a:lstStyle>
            <a:lvl1pPr>
              <a:defRPr sz="2800">
                <a:solidFill>
                  <a:schemeClr val="tx2"/>
                </a:solidFill>
              </a:defRPr>
            </a:lvl1pPr>
            <a:lvl2pPr>
              <a:defRPr sz="2400">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8563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ext with grey intro">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solidFill>
                  <a:schemeClr val="tx2"/>
                </a:solidFill>
              </a:defRPr>
            </a:lvl1pPr>
          </a:lstStyle>
          <a:p>
            <a:r>
              <a:rPr lang="en-US"/>
              <a:t>Click to edit Master title style</a:t>
            </a:r>
            <a:endParaRPr lang="en-US" dirty="0"/>
          </a:p>
        </p:txBody>
      </p:sp>
      <p:sp>
        <p:nvSpPr>
          <p:cNvPr id="7" name="Text Placeholder 6"/>
          <p:cNvSpPr>
            <a:spLocks noGrp="1"/>
          </p:cNvSpPr>
          <p:nvPr>
            <p:ph type="body" sz="quarter" idx="10"/>
          </p:nvPr>
        </p:nvSpPr>
        <p:spPr>
          <a:xfrm>
            <a:off x="592666" y="1454150"/>
            <a:ext cx="8094134" cy="1143000"/>
          </a:xfrm>
        </p:spPr>
        <p:txBody>
          <a:bodyPr>
            <a:noAutofit/>
          </a:bodyPr>
          <a:lstStyle>
            <a:lvl1pPr marL="0" indent="0">
              <a:lnSpc>
                <a:spcPct val="100000"/>
              </a:lnSpc>
              <a:buNone/>
              <a:defRPr sz="1800">
                <a:solidFill>
                  <a:schemeClr val="tx1">
                    <a:lumMod val="50000"/>
                    <a:lumOff val="50000"/>
                  </a:schemeClr>
                </a:solidFill>
              </a:defRPr>
            </a:lvl1pPr>
            <a:lvl2pPr marL="457200" indent="0">
              <a:buNone/>
              <a:defRPr sz="2400">
                <a:solidFill>
                  <a:schemeClr val="bg1">
                    <a:lumMod val="50000"/>
                  </a:schemeClr>
                </a:solidFill>
              </a:defRPr>
            </a:lvl2pPr>
            <a:lvl3pPr marL="914400" indent="0">
              <a:buNone/>
              <a:defRPr sz="2400">
                <a:solidFill>
                  <a:schemeClr val="bg1">
                    <a:lumMod val="50000"/>
                  </a:schemeClr>
                </a:solidFill>
              </a:defRPr>
            </a:lvl3pPr>
            <a:lvl4pPr marL="1371600" indent="0">
              <a:buNone/>
              <a:defRPr sz="2400">
                <a:solidFill>
                  <a:schemeClr val="bg1">
                    <a:lumMod val="50000"/>
                  </a:schemeClr>
                </a:solidFill>
              </a:defRPr>
            </a:lvl4pPr>
            <a:lvl5pPr marL="1828800" indent="0">
              <a:buNone/>
              <a:defRPr sz="2400">
                <a:solidFill>
                  <a:schemeClr val="bg1">
                    <a:lumMod val="50000"/>
                  </a:schemeClr>
                </a:solidFill>
              </a:defRPr>
            </a:lvl5pPr>
          </a:lstStyle>
          <a:p>
            <a:pPr lvl="0"/>
            <a:r>
              <a:rPr lang="en-US"/>
              <a:t>Click to edit Master text styles</a:t>
            </a:r>
          </a:p>
          <a:p>
            <a:pPr lvl="1"/>
            <a:r>
              <a:rPr lang="en-US"/>
              <a:t>Second level</a:t>
            </a:r>
          </a:p>
        </p:txBody>
      </p:sp>
      <p:sp>
        <p:nvSpPr>
          <p:cNvPr id="11" name="Text Placeholder 10"/>
          <p:cNvSpPr>
            <a:spLocks noGrp="1"/>
          </p:cNvSpPr>
          <p:nvPr>
            <p:ph type="body" sz="quarter" idx="11" hasCustomPrompt="1"/>
          </p:nvPr>
        </p:nvSpPr>
        <p:spPr>
          <a:xfrm>
            <a:off x="592666" y="2724150"/>
            <a:ext cx="8094134" cy="3005138"/>
          </a:xfrm>
        </p:spPr>
        <p:txBody>
          <a:bodyPr>
            <a:noAutofit/>
          </a:bodyPr>
          <a:lstStyle>
            <a:lvl1pPr marL="0" indent="0">
              <a:buNone/>
              <a:defRPr sz="1800" b="1">
                <a:solidFill>
                  <a:srgbClr val="F68B1F"/>
                </a:solidFill>
              </a:defRPr>
            </a:lvl1pPr>
            <a:lvl2pPr marL="225425" indent="-169863">
              <a:buFont typeface="Arial"/>
              <a:buChar char="•"/>
              <a:defRPr sz="1800">
                <a:solidFill>
                  <a:srgbClr val="7F7F7F"/>
                </a:solidFill>
              </a:defRPr>
            </a:lvl2pPr>
            <a:lvl3pPr marL="746125" indent="-228600">
              <a:buFont typeface="Lucida Grande"/>
              <a:buChar char="-"/>
              <a:defRPr sz="1800">
                <a:solidFill>
                  <a:srgbClr val="7F7F7F"/>
                </a:solidFill>
              </a:defRPr>
            </a:lvl3pPr>
            <a:lvl4pPr marL="741363" indent="0">
              <a:buFontTx/>
              <a:buNone/>
              <a:defRPr sz="1800" i="1">
                <a:solidFill>
                  <a:srgbClr val="7F7F7F"/>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587416739"/>
      </p:ext>
    </p:extLst>
  </p:cSld>
  <p:clrMapOvr>
    <a:masterClrMapping/>
  </p:clrMapOvr>
  <p:hf sldNum="0" hdr="0" ft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Tree>
    <p:extLst>
      <p:ext uri="{BB962C8B-B14F-4D97-AF65-F5344CB8AC3E}">
        <p14:creationId xmlns:p14="http://schemas.microsoft.com/office/powerpoint/2010/main" val="2451206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horizontal photo">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4" name="Picture Placeholder 3"/>
          <p:cNvSpPr>
            <a:spLocks noGrp="1"/>
          </p:cNvSpPr>
          <p:nvPr>
            <p:ph type="pic" sz="quarter" idx="10" hasCustomPrompt="1"/>
          </p:nvPr>
        </p:nvSpPr>
        <p:spPr>
          <a:xfrm>
            <a:off x="592138" y="1533525"/>
            <a:ext cx="8094662" cy="1928813"/>
          </a:xfrm>
        </p:spPr>
        <p:txBody>
          <a:bodyPr>
            <a:noAutofit/>
          </a:bodyPr>
          <a:lstStyle>
            <a:lvl1pPr>
              <a:defRPr sz="1800"/>
            </a:lvl1pPr>
          </a:lstStyle>
          <a:p>
            <a:r>
              <a:rPr lang="en-US" dirty="0"/>
              <a:t>Click to add photo</a:t>
            </a:r>
          </a:p>
        </p:txBody>
      </p:sp>
      <p:sp>
        <p:nvSpPr>
          <p:cNvPr id="5" name="Text Placeholder 10"/>
          <p:cNvSpPr>
            <a:spLocks noGrp="1"/>
          </p:cNvSpPr>
          <p:nvPr>
            <p:ph type="body" sz="quarter" idx="11" hasCustomPrompt="1"/>
          </p:nvPr>
        </p:nvSpPr>
        <p:spPr>
          <a:xfrm>
            <a:off x="592666" y="3636669"/>
            <a:ext cx="8094134" cy="2496961"/>
          </a:xfrm>
        </p:spPr>
        <p:txBody>
          <a:bodyPr>
            <a:noAutofit/>
          </a:bodyPr>
          <a:lstStyle>
            <a:lvl1pPr marL="0" indent="0">
              <a:buNone/>
              <a:defRPr sz="1800" b="1">
                <a:solidFill>
                  <a:srgbClr val="F68B1F"/>
                </a:solidFill>
              </a:defRPr>
            </a:lvl1pPr>
            <a:lvl2pPr marL="225425" indent="-169863">
              <a:buFont typeface="Arial"/>
              <a:buChar char="•"/>
              <a:defRPr sz="1800">
                <a:solidFill>
                  <a:srgbClr val="7F7F7F"/>
                </a:solidFill>
              </a:defRPr>
            </a:lvl2pPr>
            <a:lvl3pPr marL="746125" indent="-228600">
              <a:buFont typeface="Lucida Grande"/>
              <a:buChar char="-"/>
              <a:defRPr sz="1800">
                <a:solidFill>
                  <a:srgbClr val="7F7F7F"/>
                </a:solidFill>
              </a:defRPr>
            </a:lvl3pPr>
            <a:lvl4pPr marL="741363" indent="0">
              <a:buFontTx/>
              <a:buNone/>
              <a:defRPr sz="1800" i="1">
                <a:solidFill>
                  <a:srgbClr val="7F7F7F"/>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984992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noAutofit/>
          </a:bodyPr>
          <a:lstStyle>
            <a:lvl1pPr marL="0" indent="0">
              <a:buNone/>
              <a:defRPr sz="2000" b="1">
                <a:solidFill>
                  <a:srgbClr val="F68B1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no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Autofit/>
          </a:bodyPr>
          <a:lstStyle>
            <a:lvl1pPr marL="0" indent="0">
              <a:buNone/>
              <a:defRPr lang="en-US" sz="2000" b="1" kern="1200" dirty="0" smtClean="0">
                <a:solidFill>
                  <a:srgbClr val="F68B1F"/>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457200" rtl="0" eaLnBrk="1" latinLnBrk="0" hangingPunct="1">
              <a:spcBef>
                <a:spcPct val="20000"/>
              </a:spcBef>
              <a:buFont typeface="Arial"/>
              <a:buNone/>
            </a:pPr>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noAutofit/>
          </a:bodyPr>
          <a:lstStyle>
            <a:lvl1pPr algn="l" defTabSz="457200" rtl="0" eaLnBrk="1" latinLnBrk="0" hangingPunct="1">
              <a:spcBef>
                <a:spcPct val="20000"/>
              </a:spcBef>
              <a:buFont typeface="Arial"/>
              <a:defRPr lang="en-US" sz="1800" kern="1200" dirty="0" smtClean="0">
                <a:solidFill>
                  <a:schemeClr val="tx1"/>
                </a:solidFill>
                <a:latin typeface="+mn-lt"/>
                <a:ea typeface="+mn-ea"/>
                <a:cs typeface="+mn-cs"/>
              </a:defRPr>
            </a:lvl1pPr>
            <a:lvl2pPr algn="l" defTabSz="457200" rtl="0" eaLnBrk="1" latinLnBrk="0" hangingPunct="1">
              <a:spcBef>
                <a:spcPct val="20000"/>
              </a:spcBef>
              <a:buFont typeface="Arial"/>
              <a:defRPr lang="en-US" sz="1800" kern="1200" dirty="0" smtClean="0">
                <a:solidFill>
                  <a:schemeClr val="tx1"/>
                </a:solidFill>
                <a:latin typeface="+mn-lt"/>
                <a:ea typeface="+mn-ea"/>
                <a:cs typeface="+mn-cs"/>
              </a:defRPr>
            </a:lvl2pPr>
            <a:lvl3pPr algn="l" defTabSz="457200" rtl="0" eaLnBrk="1" latinLnBrk="0" hangingPunct="1">
              <a:spcBef>
                <a:spcPct val="20000"/>
              </a:spcBef>
              <a:buFont typeface="Arial"/>
              <a:defRPr lang="en-US" sz="1800" kern="1200" dirty="0" smtClean="0">
                <a:solidFill>
                  <a:schemeClr val="tx1"/>
                </a:solidFill>
                <a:latin typeface="+mn-lt"/>
                <a:ea typeface="+mn-ea"/>
                <a:cs typeface="+mn-cs"/>
              </a:defRPr>
            </a:lvl3pPr>
            <a:lvl4pPr algn="l" defTabSz="457200" rtl="0" eaLnBrk="1" latinLnBrk="0" hangingPunct="1">
              <a:spcBef>
                <a:spcPct val="20000"/>
              </a:spcBef>
              <a:buFont typeface="Arial"/>
              <a:defRPr lang="en-US" sz="1800" kern="1200" dirty="0" smtClean="0">
                <a:solidFill>
                  <a:schemeClr val="tx1"/>
                </a:solidFill>
                <a:latin typeface="+mn-lt"/>
                <a:ea typeface="+mn-ea"/>
                <a:cs typeface="+mn-cs"/>
              </a:defRPr>
            </a:lvl4pPr>
            <a:lvl5pPr algn="l" defTabSz="457200" rtl="0" eaLnBrk="1" latinLnBrk="0" hangingPunct="1">
              <a:spcBef>
                <a:spcPct val="20000"/>
              </a:spcBef>
              <a:buFont typeface="Arial"/>
              <a:defRPr lang="en-US" sz="18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42824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vertical photo">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p>
        </p:txBody>
      </p:sp>
      <p:sp>
        <p:nvSpPr>
          <p:cNvPr id="5" name="Text Placeholder 4"/>
          <p:cNvSpPr>
            <a:spLocks noGrp="1"/>
          </p:cNvSpPr>
          <p:nvPr>
            <p:ph type="body" sz="quarter" idx="3"/>
          </p:nvPr>
        </p:nvSpPr>
        <p:spPr>
          <a:xfrm>
            <a:off x="3292593" y="1535113"/>
            <a:ext cx="5394207" cy="639762"/>
          </a:xfrm>
        </p:spPr>
        <p:txBody>
          <a:bodyPr anchor="t" anchorCtr="0">
            <a:noAutofit/>
          </a:bodyPr>
          <a:lstStyle>
            <a:lvl1pPr marL="0" indent="0">
              <a:buNone/>
              <a:defRPr lang="en-US" sz="2000" b="1" kern="1200" dirty="0" smtClean="0">
                <a:solidFill>
                  <a:srgbClr val="F68B1F"/>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457200" rtl="0" eaLnBrk="1" latinLnBrk="0" hangingPunct="1">
              <a:spcBef>
                <a:spcPct val="20000"/>
              </a:spcBef>
              <a:buFont typeface="Arial"/>
              <a:buNone/>
            </a:pPr>
            <a:r>
              <a:rPr lang="en-US"/>
              <a:t>Click to edit Master text styles</a:t>
            </a:r>
          </a:p>
        </p:txBody>
      </p:sp>
      <p:sp>
        <p:nvSpPr>
          <p:cNvPr id="6" name="Content Placeholder 5"/>
          <p:cNvSpPr>
            <a:spLocks noGrp="1"/>
          </p:cNvSpPr>
          <p:nvPr>
            <p:ph sz="quarter" idx="4"/>
          </p:nvPr>
        </p:nvSpPr>
        <p:spPr>
          <a:xfrm>
            <a:off x="3292593" y="2174875"/>
            <a:ext cx="5394208" cy="3951288"/>
          </a:xfrm>
        </p:spPr>
        <p:txBody>
          <a:bodyPr>
            <a:noAutofit/>
          </a:bodyPr>
          <a:lstStyle>
            <a:lvl1pPr marL="223838" indent="-176213" algn="l" defTabSz="457200" rtl="0" eaLnBrk="1" latinLnBrk="0" hangingPunct="1">
              <a:spcBef>
                <a:spcPct val="20000"/>
              </a:spcBef>
              <a:buFont typeface="Arial"/>
              <a:defRPr lang="en-US" sz="1800" kern="1200" dirty="0" smtClean="0">
                <a:solidFill>
                  <a:schemeClr val="tx2"/>
                </a:solidFill>
                <a:latin typeface="+mn-lt"/>
                <a:ea typeface="+mn-ea"/>
                <a:cs typeface="+mn-cs"/>
              </a:defRPr>
            </a:lvl1pPr>
            <a:lvl2pPr algn="l" defTabSz="457200" rtl="0" eaLnBrk="1" latinLnBrk="0" hangingPunct="1">
              <a:spcBef>
                <a:spcPct val="20000"/>
              </a:spcBef>
              <a:buFont typeface="Arial"/>
              <a:defRPr lang="en-US" sz="1800" kern="1200" dirty="0" smtClean="0">
                <a:solidFill>
                  <a:schemeClr val="tx2"/>
                </a:solidFill>
                <a:latin typeface="+mn-lt"/>
                <a:ea typeface="+mn-ea"/>
                <a:cs typeface="+mn-cs"/>
              </a:defRPr>
            </a:lvl2pPr>
            <a:lvl3pPr algn="l" defTabSz="457200" rtl="0" eaLnBrk="1" latinLnBrk="0" hangingPunct="1">
              <a:spcBef>
                <a:spcPct val="20000"/>
              </a:spcBef>
              <a:buFont typeface="Arial"/>
              <a:defRPr lang="en-US" sz="1800" kern="1200" dirty="0" smtClean="0">
                <a:solidFill>
                  <a:schemeClr val="tx2"/>
                </a:solidFill>
                <a:latin typeface="+mn-lt"/>
                <a:ea typeface="+mn-ea"/>
                <a:cs typeface="+mn-cs"/>
              </a:defRPr>
            </a:lvl3pPr>
            <a:lvl4pPr algn="l" defTabSz="457200" rtl="0" eaLnBrk="1" latinLnBrk="0" hangingPunct="1">
              <a:spcBef>
                <a:spcPct val="20000"/>
              </a:spcBef>
              <a:buFont typeface="Arial"/>
              <a:defRPr lang="en-US" sz="1800" kern="1200" dirty="0" smtClean="0">
                <a:solidFill>
                  <a:schemeClr val="tx2"/>
                </a:solidFill>
                <a:latin typeface="+mn-lt"/>
                <a:ea typeface="+mn-ea"/>
                <a:cs typeface="+mn-cs"/>
              </a:defRPr>
            </a:lvl4pPr>
            <a:lvl5pPr algn="l" defTabSz="457200" rtl="0" eaLnBrk="1" latinLnBrk="0" hangingPunct="1">
              <a:spcBef>
                <a:spcPct val="20000"/>
              </a:spcBef>
              <a:buFont typeface="Arial"/>
              <a:defRPr lang="en-US" sz="1800" kern="1200" dirty="0">
                <a:solidFill>
                  <a:schemeClr val="tx2"/>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p:cNvSpPr>
            <a:spLocks noGrp="1"/>
          </p:cNvSpPr>
          <p:nvPr>
            <p:ph type="pic" sz="quarter" idx="10" hasCustomPrompt="1"/>
          </p:nvPr>
        </p:nvSpPr>
        <p:spPr>
          <a:xfrm>
            <a:off x="592139" y="1535113"/>
            <a:ext cx="2578158" cy="4591050"/>
          </a:xfrm>
        </p:spPr>
        <p:txBody>
          <a:bodyPr>
            <a:noAutofit/>
          </a:bodyPr>
          <a:lstStyle>
            <a:lvl1pPr>
              <a:defRPr sz="1800"/>
            </a:lvl1pPr>
          </a:lstStyle>
          <a:p>
            <a:r>
              <a:rPr lang="en-US" dirty="0"/>
              <a:t>Click to add photo</a:t>
            </a:r>
          </a:p>
        </p:txBody>
      </p:sp>
    </p:spTree>
    <p:extLst>
      <p:ext uri="{BB962C8B-B14F-4D97-AF65-F5344CB8AC3E}">
        <p14:creationId xmlns:p14="http://schemas.microsoft.com/office/powerpoint/2010/main" val="202529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9" name="Table Placeholder 8"/>
          <p:cNvSpPr>
            <a:spLocks noGrp="1"/>
          </p:cNvSpPr>
          <p:nvPr>
            <p:ph type="tbl" sz="quarter" idx="10"/>
          </p:nvPr>
        </p:nvSpPr>
        <p:spPr>
          <a:xfrm>
            <a:off x="592138" y="1420813"/>
            <a:ext cx="8094662" cy="4656137"/>
          </a:xfrm>
        </p:spPr>
        <p:txBody>
          <a:bodyPr>
            <a:noAutofit/>
          </a:bodyPr>
          <a:lstStyle>
            <a:lvl1pPr>
              <a:defRPr sz="1800"/>
            </a:lvl1pPr>
          </a:lstStyle>
          <a:p>
            <a:r>
              <a:rPr lang="en-US" dirty="0"/>
              <a:t>Click icon to add table</a:t>
            </a:r>
          </a:p>
        </p:txBody>
      </p:sp>
    </p:spTree>
    <p:extLst>
      <p:ext uri="{BB962C8B-B14F-4D97-AF65-F5344CB8AC3E}">
        <p14:creationId xmlns:p14="http://schemas.microsoft.com/office/powerpoint/2010/main" val="584962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2666" y="274638"/>
            <a:ext cx="8094133" cy="960728"/>
          </a:xfrm>
          <a:prstGeom prst="rect">
            <a:avLst/>
          </a:prstGeom>
        </p:spPr>
        <p:txBody>
          <a:bodyPr vert="horz" lIns="91440" tIns="45720" rIns="91440" bIns="45720" rtlCol="0" anchor="ctr">
            <a:norm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p:cNvCxnSpPr/>
          <p:nvPr/>
        </p:nvCxnSpPr>
        <p:spPr>
          <a:xfrm>
            <a:off x="477058" y="275704"/>
            <a:ext cx="0" cy="959662"/>
          </a:xfrm>
          <a:prstGeom prst="line">
            <a:avLst/>
          </a:prstGeom>
          <a:ln w="19050" cmpd="sng">
            <a:solidFill>
              <a:srgbClr val="E2712F"/>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57200" y="6471215"/>
            <a:ext cx="299283" cy="299283"/>
          </a:xfrm>
          <a:prstGeom prst="rect">
            <a:avLst/>
          </a:prstGeom>
        </p:spPr>
      </p:pic>
      <p:grpSp>
        <p:nvGrpSpPr>
          <p:cNvPr id="10" name="Group 9"/>
          <p:cNvGrpSpPr/>
          <p:nvPr/>
        </p:nvGrpSpPr>
        <p:grpSpPr>
          <a:xfrm>
            <a:off x="1" y="6265266"/>
            <a:ext cx="9143999" cy="89537"/>
            <a:chOff x="1" y="6276051"/>
            <a:chExt cx="9143999" cy="89537"/>
          </a:xfrm>
        </p:grpSpPr>
        <p:cxnSp>
          <p:nvCxnSpPr>
            <p:cNvPr id="11" name="Straight Connector 10"/>
            <p:cNvCxnSpPr/>
            <p:nvPr/>
          </p:nvCxnSpPr>
          <p:spPr>
            <a:xfrm flipH="1">
              <a:off x="1" y="6365588"/>
              <a:ext cx="8565430" cy="0"/>
            </a:xfrm>
            <a:prstGeom prst="line">
              <a:avLst/>
            </a:prstGeom>
            <a:ln w="1270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8565431" y="6276051"/>
              <a:ext cx="95250" cy="89537"/>
            </a:xfrm>
            <a:prstGeom prst="line">
              <a:avLst/>
            </a:prstGeom>
            <a:ln w="1270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8660681" y="6276051"/>
              <a:ext cx="81015" cy="89537"/>
            </a:xfrm>
            <a:prstGeom prst="line">
              <a:avLst/>
            </a:prstGeom>
            <a:ln w="1270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8741696" y="6365588"/>
              <a:ext cx="402304" cy="0"/>
            </a:xfrm>
            <a:prstGeom prst="line">
              <a:avLst/>
            </a:prstGeom>
            <a:ln w="1270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sp>
        <p:nvSpPr>
          <p:cNvPr id="15" name="TextBox 14"/>
          <p:cNvSpPr txBox="1"/>
          <p:nvPr/>
        </p:nvSpPr>
        <p:spPr>
          <a:xfrm>
            <a:off x="8457258" y="6439474"/>
            <a:ext cx="381000" cy="230832"/>
          </a:xfrm>
          <a:prstGeom prst="rect">
            <a:avLst/>
          </a:prstGeom>
          <a:noFill/>
        </p:spPr>
        <p:txBody>
          <a:bodyPr wrap="square" rtlCol="0" anchor="ctr" anchorCtr="1">
            <a:spAutoFit/>
          </a:bodyPr>
          <a:lstStyle/>
          <a:p>
            <a:pPr algn="r"/>
            <a:fld id="{6AFB2962-CD7A-BA4A-83EB-E335D01B9653}" type="slidenum">
              <a:rPr lang="en-US" sz="900" smtClean="0"/>
              <a:pPr algn="r"/>
              <a:t>‹#›</a:t>
            </a:fld>
            <a:endParaRPr lang="en-US" sz="900" dirty="0"/>
          </a:p>
        </p:txBody>
      </p:sp>
      <p:sp>
        <p:nvSpPr>
          <p:cNvPr id="16" name="TextBox 15"/>
          <p:cNvSpPr txBox="1"/>
          <p:nvPr/>
        </p:nvSpPr>
        <p:spPr>
          <a:xfrm>
            <a:off x="756483" y="6428882"/>
            <a:ext cx="2079850" cy="230832"/>
          </a:xfrm>
          <a:prstGeom prst="rect">
            <a:avLst/>
          </a:prstGeom>
          <a:noFill/>
        </p:spPr>
        <p:txBody>
          <a:bodyPr wrap="square" rtlCol="0">
            <a:spAutoFit/>
          </a:bodyPr>
          <a:lstStyle/>
          <a:p>
            <a:r>
              <a:rPr lang="en-US" sz="900" dirty="0"/>
              <a:t>11/16/2017</a:t>
            </a:r>
          </a:p>
        </p:txBody>
      </p:sp>
      <p:sp>
        <p:nvSpPr>
          <p:cNvPr id="17" name="TextBox 16"/>
          <p:cNvSpPr txBox="1"/>
          <p:nvPr/>
        </p:nvSpPr>
        <p:spPr>
          <a:xfrm>
            <a:off x="756483" y="6584527"/>
            <a:ext cx="2079850" cy="230832"/>
          </a:xfrm>
          <a:prstGeom prst="rect">
            <a:avLst/>
          </a:prstGeom>
          <a:noFill/>
        </p:spPr>
        <p:txBody>
          <a:bodyPr wrap="square" rtlCol="0">
            <a:spAutoFit/>
          </a:bodyPr>
          <a:lstStyle/>
          <a:p>
            <a:r>
              <a:rPr lang="en-US" sz="900" dirty="0"/>
              <a:t>RSG</a:t>
            </a:r>
          </a:p>
        </p:txBody>
      </p:sp>
    </p:spTree>
    <p:extLst>
      <p:ext uri="{BB962C8B-B14F-4D97-AF65-F5344CB8AC3E}">
        <p14:creationId xmlns:p14="http://schemas.microsoft.com/office/powerpoint/2010/main" val="4175580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4" r:id="rId12"/>
    <p:sldLayoutId id="2147483675" r:id="rId13"/>
    <p:sldLayoutId id="2147483676" r:id="rId14"/>
  </p:sldLayoutIdLst>
  <p:txStyles>
    <p:titleStyle>
      <a:lvl1pPr algn="l" defTabSz="457200" rtl="0" eaLnBrk="1" latinLnBrk="0" hangingPunct="1">
        <a:lnSpc>
          <a:spcPct val="100000"/>
        </a:lnSpc>
        <a:spcBef>
          <a:spcPct val="0"/>
        </a:spcBef>
        <a:buNone/>
        <a:defRPr sz="2800" b="1" kern="1200" baseline="0">
          <a:solidFill>
            <a:schemeClr val="tx2"/>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emf"/><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 Id="rId4" Type="http://schemas.openxmlformats.org/officeDocument/2006/relationships/image" Target="../media/image50.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3276600" y="3048000"/>
            <a:ext cx="5503156" cy="914401"/>
          </a:xfrm>
        </p:spPr>
        <p:txBody>
          <a:bodyPr/>
          <a:lstStyle/>
          <a:p>
            <a:r>
              <a:rPr lang="en-US" dirty="0"/>
              <a:t>Big Data Representativeness and Expansion Considerations</a:t>
            </a:r>
          </a:p>
        </p:txBody>
      </p:sp>
      <p:sp>
        <p:nvSpPr>
          <p:cNvPr id="11" name="Content Placeholder 10"/>
          <p:cNvSpPr>
            <a:spLocks noGrp="1"/>
          </p:cNvSpPr>
          <p:nvPr>
            <p:ph type="body" sz="quarter" idx="12"/>
          </p:nvPr>
        </p:nvSpPr>
        <p:spPr>
          <a:xfrm>
            <a:off x="3275894" y="4372054"/>
            <a:ext cx="5045956" cy="428547"/>
          </a:xfrm>
        </p:spPr>
        <p:txBody>
          <a:bodyPr/>
          <a:lstStyle/>
          <a:p>
            <a:r>
              <a:rPr lang="en-US" dirty="0"/>
              <a:t>November 16, 2017</a:t>
            </a:r>
          </a:p>
        </p:txBody>
      </p:sp>
      <p:sp>
        <p:nvSpPr>
          <p:cNvPr id="3" name="Content Placeholder 2"/>
          <p:cNvSpPr>
            <a:spLocks noGrp="1"/>
          </p:cNvSpPr>
          <p:nvPr>
            <p:ph sz="quarter" idx="13"/>
          </p:nvPr>
        </p:nvSpPr>
        <p:spPr>
          <a:xfrm>
            <a:off x="3275894" y="4068843"/>
            <a:ext cx="5656262" cy="379411"/>
          </a:xfrm>
        </p:spPr>
        <p:txBody>
          <a:bodyPr/>
          <a:lstStyle/>
          <a:p>
            <a:r>
              <a:rPr lang="en-US" dirty="0"/>
              <a:t>Steven Trevino, RSG</a:t>
            </a:r>
          </a:p>
        </p:txBody>
      </p:sp>
    </p:spTree>
    <p:extLst>
      <p:ext uri="{BB962C8B-B14F-4D97-AF65-F5344CB8AC3E}">
        <p14:creationId xmlns:p14="http://schemas.microsoft.com/office/powerpoint/2010/main" val="16292524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p:cNvCxnSpPr/>
          <p:nvPr/>
        </p:nvCxnSpPr>
        <p:spPr>
          <a:xfrm>
            <a:off x="477058" y="275704"/>
            <a:ext cx="0" cy="959662"/>
          </a:xfrm>
          <a:prstGeom prst="line">
            <a:avLst/>
          </a:prstGeom>
          <a:ln w="19050" cmpd="sng">
            <a:solidFill>
              <a:srgbClr val="E2712F"/>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p:txBody>
          <a:bodyPr/>
          <a:lstStyle/>
          <a:p>
            <a:r>
              <a:rPr lang="en-US" dirty="0"/>
              <a:t>Can you recognize the pattern based on &lt;2%?</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14712" y="2286000"/>
            <a:ext cx="2314575" cy="2286000"/>
          </a:xfrm>
          <a:prstGeom prst="rect">
            <a:avLst/>
          </a:prstGeom>
        </p:spPr>
      </p:pic>
      <p:pic>
        <p:nvPicPr>
          <p:cNvPr id="2" name="Picture 1"/>
          <p:cNvPicPr>
            <a:picLocks noChangeAspect="1"/>
          </p:cNvPicPr>
          <p:nvPr/>
        </p:nvPicPr>
        <p:blipFill>
          <a:blip r:embed="rId3" cstate="print">
            <a:clrChange>
              <a:clrFrom>
                <a:srgbClr val="008080"/>
              </a:clrFrom>
              <a:clrTo>
                <a:srgbClr val="008080">
                  <a:alpha val="0"/>
                </a:srgbClr>
              </a:clrTo>
            </a:clrChange>
            <a:extLst>
              <a:ext uri="{28A0092B-C50C-407E-A947-70E740481C1C}">
                <a14:useLocalDpi xmlns:a14="http://schemas.microsoft.com/office/drawing/2010/main" val="0"/>
              </a:ext>
            </a:extLst>
          </a:blip>
          <a:stretch>
            <a:fillRect/>
          </a:stretch>
        </p:blipFill>
        <p:spPr>
          <a:xfrm>
            <a:off x="3414712" y="2286000"/>
            <a:ext cx="2314575" cy="2286000"/>
          </a:xfrm>
          <a:prstGeom prst="rect">
            <a:avLst/>
          </a:prstGeom>
        </p:spPr>
      </p:pic>
    </p:spTree>
    <p:extLst>
      <p:ext uri="{BB962C8B-B14F-4D97-AF65-F5344CB8AC3E}">
        <p14:creationId xmlns:p14="http://schemas.microsoft.com/office/powerpoint/2010/main" val="3247839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3429000" y="2271712"/>
            <a:ext cx="2286000" cy="2314575"/>
          </a:xfrm>
          <a:prstGeom prst="rect">
            <a:avLst/>
          </a:prstGeom>
        </p:spPr>
      </p:pic>
      <p:cxnSp>
        <p:nvCxnSpPr>
          <p:cNvPr id="33" name="Straight Connector 32"/>
          <p:cNvCxnSpPr/>
          <p:nvPr/>
        </p:nvCxnSpPr>
        <p:spPr>
          <a:xfrm>
            <a:off x="477058" y="275704"/>
            <a:ext cx="0" cy="959662"/>
          </a:xfrm>
          <a:prstGeom prst="line">
            <a:avLst/>
          </a:prstGeom>
          <a:ln w="19050" cmpd="sng">
            <a:solidFill>
              <a:srgbClr val="E2712F"/>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p:txBody>
          <a:bodyPr/>
          <a:lstStyle/>
          <a:p>
            <a:r>
              <a:rPr lang="en-US" dirty="0"/>
              <a:t>How about based on &gt;25%?</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4712" y="2286000"/>
            <a:ext cx="2314575" cy="2286000"/>
          </a:xfrm>
          <a:prstGeom prst="rect">
            <a:avLst/>
          </a:prstGeom>
        </p:spPr>
      </p:pic>
      <p:pic>
        <p:nvPicPr>
          <p:cNvPr id="4" name="Picture 3"/>
          <p:cNvPicPr>
            <a:picLocks noChangeAspect="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3414712" y="2286000"/>
            <a:ext cx="2314575" cy="2286000"/>
          </a:xfrm>
          <a:prstGeom prst="rect">
            <a:avLst/>
          </a:prstGeom>
        </p:spPr>
      </p:pic>
    </p:spTree>
    <p:extLst>
      <p:ext uri="{BB962C8B-B14F-4D97-AF65-F5344CB8AC3E}">
        <p14:creationId xmlns:p14="http://schemas.microsoft.com/office/powerpoint/2010/main" val="4241476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p:cNvCxnSpPr/>
          <p:nvPr/>
        </p:nvCxnSpPr>
        <p:spPr>
          <a:xfrm>
            <a:off x="477058" y="275704"/>
            <a:ext cx="0" cy="959662"/>
          </a:xfrm>
          <a:prstGeom prst="line">
            <a:avLst/>
          </a:prstGeom>
          <a:ln w="19050" cmpd="sng">
            <a:solidFill>
              <a:srgbClr val="E2712F"/>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p:txBody>
          <a:bodyPr/>
          <a:lstStyle/>
          <a:p>
            <a:r>
              <a:rPr lang="en-US" dirty="0"/>
              <a:t>Big Data allows us to see the Big Picture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4712" y="2286000"/>
            <a:ext cx="2314575" cy="2286000"/>
          </a:xfrm>
          <a:prstGeom prst="rect">
            <a:avLst/>
          </a:prstGeom>
        </p:spPr>
      </p:pic>
    </p:spTree>
    <p:extLst>
      <p:ext uri="{BB962C8B-B14F-4D97-AF65-F5344CB8AC3E}">
        <p14:creationId xmlns:p14="http://schemas.microsoft.com/office/powerpoint/2010/main" val="481692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3429000" y="2271712"/>
            <a:ext cx="2286000" cy="2314575"/>
          </a:xfrm>
          <a:prstGeom prst="rect">
            <a:avLst/>
          </a:prstGeom>
        </p:spPr>
      </p:pic>
      <p:cxnSp>
        <p:nvCxnSpPr>
          <p:cNvPr id="33" name="Straight Connector 32"/>
          <p:cNvCxnSpPr/>
          <p:nvPr/>
        </p:nvCxnSpPr>
        <p:spPr>
          <a:xfrm>
            <a:off x="477058" y="275704"/>
            <a:ext cx="0" cy="959662"/>
          </a:xfrm>
          <a:prstGeom prst="line">
            <a:avLst/>
          </a:prstGeom>
          <a:ln w="19050" cmpd="sng">
            <a:solidFill>
              <a:srgbClr val="E2712F"/>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p:txBody>
          <a:bodyPr/>
          <a:lstStyle/>
          <a:p>
            <a:r>
              <a:rPr lang="en-US" dirty="0"/>
              <a:t>But what about this 25%?</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4712" y="2286000"/>
            <a:ext cx="2314575" cy="2286000"/>
          </a:xfrm>
          <a:prstGeom prst="rect">
            <a:avLst/>
          </a:prstGeom>
        </p:spPr>
      </p:pic>
      <p:pic>
        <p:nvPicPr>
          <p:cNvPr id="4" name="Picture 3"/>
          <p:cNvPicPr>
            <a:picLocks noChangeAspect="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3414712" y="2286000"/>
            <a:ext cx="2314575" cy="2286000"/>
          </a:xfrm>
          <a:prstGeom prst="rect">
            <a:avLst/>
          </a:prstGeom>
        </p:spPr>
      </p:pic>
      <p:pic>
        <p:nvPicPr>
          <p:cNvPr id="2" name="Picture 1">
            <a:extLst>
              <a:ext uri="{FF2B5EF4-FFF2-40B4-BE49-F238E27FC236}">
                <a16:creationId xmlns:a16="http://schemas.microsoft.com/office/drawing/2014/main" id="{E44A65B5-D37C-421B-B32D-4BA0954CF7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53586" y="2271712"/>
            <a:ext cx="2301564" cy="2286000"/>
          </a:xfrm>
          <a:prstGeom prst="rect">
            <a:avLst/>
          </a:prstGeom>
        </p:spPr>
      </p:pic>
      <p:pic>
        <p:nvPicPr>
          <p:cNvPr id="7" name="Picture 6">
            <a:extLst>
              <a:ext uri="{FF2B5EF4-FFF2-40B4-BE49-F238E27FC236}">
                <a16:creationId xmlns:a16="http://schemas.microsoft.com/office/drawing/2014/main" id="{8E9C862F-309F-4FCD-9064-259D8DCF6D3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667"/>
          <a:stretch/>
        </p:blipFill>
        <p:spPr>
          <a:xfrm>
            <a:off x="3425984" y="2895599"/>
            <a:ext cx="2309091" cy="1676399"/>
          </a:xfrm>
          <a:prstGeom prst="rect">
            <a:avLst/>
          </a:prstGeom>
        </p:spPr>
      </p:pic>
    </p:spTree>
    <p:extLst>
      <p:ext uri="{BB962C8B-B14F-4D97-AF65-F5344CB8AC3E}">
        <p14:creationId xmlns:p14="http://schemas.microsoft.com/office/powerpoint/2010/main" val="3927895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1609197" y="2931664"/>
            <a:ext cx="6620403" cy="1002195"/>
          </a:xfrm>
        </p:spPr>
        <p:txBody>
          <a:bodyPr/>
          <a:lstStyle/>
          <a:p>
            <a:r>
              <a:rPr lang="en-US" dirty="0"/>
              <a:t>The Limitations of Big Data</a:t>
            </a:r>
          </a:p>
        </p:txBody>
      </p:sp>
    </p:spTree>
    <p:extLst>
      <p:ext uri="{BB962C8B-B14F-4D97-AF65-F5344CB8AC3E}">
        <p14:creationId xmlns:p14="http://schemas.microsoft.com/office/powerpoint/2010/main" val="3338294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71600"/>
            <a:ext cx="3276601" cy="4728333"/>
          </a:xfrm>
          <a:prstGeom prst="rect">
            <a:avLst/>
          </a:prstGeom>
        </p:spPr>
      </p:pic>
      <p:sp>
        <p:nvSpPr>
          <p:cNvPr id="2" name="Title 1"/>
          <p:cNvSpPr>
            <a:spLocks noGrp="1"/>
          </p:cNvSpPr>
          <p:nvPr>
            <p:ph type="title"/>
          </p:nvPr>
        </p:nvSpPr>
        <p:spPr>
          <a:xfrm>
            <a:off x="592666" y="457200"/>
            <a:ext cx="8094133" cy="714473"/>
          </a:xfrm>
        </p:spPr>
        <p:txBody>
          <a:bodyPr>
            <a:normAutofit/>
          </a:bodyPr>
          <a:lstStyle/>
          <a:p>
            <a:r>
              <a:rPr lang="en-US" dirty="0"/>
              <a:t>Cleaning Required</a:t>
            </a:r>
          </a:p>
        </p:txBody>
      </p:sp>
      <p:sp>
        <p:nvSpPr>
          <p:cNvPr id="8" name="Text Placeholder 6"/>
          <p:cNvSpPr>
            <a:spLocks noGrp="1"/>
          </p:cNvSpPr>
          <p:nvPr>
            <p:ph type="body" sz="quarter" idx="4294967295"/>
          </p:nvPr>
        </p:nvSpPr>
        <p:spPr>
          <a:xfrm>
            <a:off x="3200400" y="1451733"/>
            <a:ext cx="5867401" cy="4648200"/>
          </a:xfrm>
          <a:prstGeom prst="rect">
            <a:avLst/>
          </a:prstGeom>
        </p:spPr>
        <p:txBody>
          <a:bodyPr/>
          <a:lstStyle/>
          <a:p>
            <a:pPr marL="233363" lvl="1" indent="-233363">
              <a:spcBef>
                <a:spcPts val="1200"/>
              </a:spcBef>
              <a:buFont typeface="Arial" panose="020B0604020202020204" pitchFamily="34" charset="0"/>
              <a:buChar char="•"/>
            </a:pPr>
            <a:r>
              <a:rPr lang="en-US" sz="2400" dirty="0">
                <a:solidFill>
                  <a:srgbClr val="262626"/>
                </a:solidFill>
              </a:rPr>
              <a:t>Filtering / cleaning </a:t>
            </a:r>
          </a:p>
          <a:p>
            <a:pPr marL="742949" lvl="2" indent="-342900">
              <a:spcBef>
                <a:spcPts val="1200"/>
              </a:spcBef>
              <a:buFont typeface="Arial" panose="020B0604020202020204" pitchFamily="34" charset="0"/>
              <a:buChar char="─"/>
            </a:pPr>
            <a:r>
              <a:rPr lang="en-US" sz="2000" dirty="0">
                <a:solidFill>
                  <a:srgbClr val="262626"/>
                </a:solidFill>
              </a:rPr>
              <a:t>Needs vary by data source – but all need it</a:t>
            </a:r>
          </a:p>
          <a:p>
            <a:pPr marL="742949" lvl="2" indent="-342900">
              <a:spcBef>
                <a:spcPts val="1200"/>
              </a:spcBef>
              <a:buFont typeface="Arial" panose="020B0604020202020204" pitchFamily="34" charset="0"/>
              <a:buChar char="─"/>
            </a:pPr>
            <a:r>
              <a:rPr lang="en-US" sz="2000" dirty="0">
                <a:solidFill>
                  <a:srgbClr val="262626"/>
                </a:solidFill>
              </a:rPr>
              <a:t>GPS jumps/blips and equivalent</a:t>
            </a:r>
          </a:p>
          <a:p>
            <a:pPr marL="742949" lvl="2" indent="-342900">
              <a:spcBef>
                <a:spcPts val="1200"/>
              </a:spcBef>
              <a:buFont typeface="Arial" panose="020B0604020202020204" pitchFamily="34" charset="0"/>
              <a:buChar char="─"/>
            </a:pPr>
            <a:r>
              <a:rPr lang="en-US" sz="2000" dirty="0">
                <a:solidFill>
                  <a:srgbClr val="262626"/>
                </a:solidFill>
              </a:rPr>
              <a:t>Missing data</a:t>
            </a:r>
          </a:p>
          <a:p>
            <a:pPr marL="742949" lvl="2" indent="-342900">
              <a:spcBef>
                <a:spcPts val="1200"/>
              </a:spcBef>
              <a:buFont typeface="Arial" panose="020B0604020202020204" pitchFamily="34" charset="0"/>
              <a:buChar char="─"/>
            </a:pPr>
            <a:endParaRPr lang="en-US" sz="2000" dirty="0">
              <a:solidFill>
                <a:srgbClr val="262626"/>
              </a:solidFill>
            </a:endParaRPr>
          </a:p>
          <a:p>
            <a:pPr marL="742949" lvl="2" indent="-342900">
              <a:spcBef>
                <a:spcPts val="1200"/>
              </a:spcBef>
              <a:buFont typeface="Arial" panose="020B0604020202020204" pitchFamily="34" charset="0"/>
              <a:buChar char="─"/>
            </a:pPr>
            <a:endParaRPr lang="en-US" sz="2000" dirty="0">
              <a:solidFill>
                <a:srgbClr val="262626"/>
              </a:solidFill>
            </a:endParaRPr>
          </a:p>
        </p:txBody>
      </p:sp>
      <p:pic>
        <p:nvPicPr>
          <p:cNvPr id="6" name="Picture 3" descr="F:\Dropbox\RSG\ITM\ITM_Cleaning_0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105400" y="3505200"/>
            <a:ext cx="3263472" cy="2775533"/>
          </a:xfrm>
          <a:prstGeom prst="rect">
            <a:avLst/>
          </a:prstGeom>
          <a:noFill/>
        </p:spPr>
      </p:pic>
    </p:spTree>
    <p:extLst>
      <p:ext uri="{BB962C8B-B14F-4D97-AF65-F5344CB8AC3E}">
        <p14:creationId xmlns:p14="http://schemas.microsoft.com/office/powerpoint/2010/main" val="42402512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666" y="457200"/>
            <a:ext cx="8094133" cy="714473"/>
          </a:xfrm>
        </p:spPr>
        <p:txBody>
          <a:bodyPr>
            <a:normAutofit/>
          </a:bodyPr>
          <a:lstStyle/>
          <a:p>
            <a:r>
              <a:rPr lang="en-US" dirty="0"/>
              <a:t>Not Representative</a:t>
            </a:r>
          </a:p>
        </p:txBody>
      </p:sp>
      <p:sp>
        <p:nvSpPr>
          <p:cNvPr id="8" name="Text Placeholder 6"/>
          <p:cNvSpPr>
            <a:spLocks noGrp="1"/>
          </p:cNvSpPr>
          <p:nvPr>
            <p:ph type="body" sz="quarter" idx="4294967295"/>
          </p:nvPr>
        </p:nvSpPr>
        <p:spPr>
          <a:xfrm>
            <a:off x="618792" y="1447800"/>
            <a:ext cx="6315408" cy="2895600"/>
          </a:xfrm>
          <a:prstGeom prst="rect">
            <a:avLst/>
          </a:prstGeom>
        </p:spPr>
        <p:txBody>
          <a:bodyPr/>
          <a:lstStyle/>
          <a:p>
            <a:pPr marL="233363" lvl="1" indent="-233363">
              <a:spcBef>
                <a:spcPts val="1200"/>
              </a:spcBef>
              <a:buFont typeface="Arial" panose="020B0604020202020204" pitchFamily="34" charset="0"/>
              <a:buChar char="•"/>
            </a:pPr>
            <a:r>
              <a:rPr lang="en-US" sz="2400" dirty="0">
                <a:solidFill>
                  <a:srgbClr val="262626"/>
                </a:solidFill>
              </a:rPr>
              <a:t>Big Sample NOT Random Sample</a:t>
            </a:r>
          </a:p>
          <a:p>
            <a:pPr marL="742949" lvl="2" indent="-342900">
              <a:spcBef>
                <a:spcPts val="1200"/>
              </a:spcBef>
              <a:buFont typeface="Arial" panose="020B0604020202020204" pitchFamily="34" charset="0"/>
              <a:buChar char="─"/>
            </a:pPr>
            <a:r>
              <a:rPr lang="en-US" sz="2000" dirty="0">
                <a:solidFill>
                  <a:srgbClr val="262626"/>
                </a:solidFill>
              </a:rPr>
              <a:t>Locational biases, holes</a:t>
            </a:r>
          </a:p>
          <a:p>
            <a:pPr marL="742949" lvl="2" indent="-342900">
              <a:spcBef>
                <a:spcPts val="1200"/>
              </a:spcBef>
              <a:buFont typeface="Arial" panose="020B0604020202020204" pitchFamily="34" charset="0"/>
              <a:buChar char="─"/>
            </a:pPr>
            <a:r>
              <a:rPr lang="en-US" sz="2000" dirty="0">
                <a:solidFill>
                  <a:srgbClr val="262626"/>
                </a:solidFill>
              </a:rPr>
              <a:t>Trip length / duration biases</a:t>
            </a:r>
          </a:p>
          <a:p>
            <a:pPr marL="742949" lvl="2" indent="-342900">
              <a:spcBef>
                <a:spcPts val="1200"/>
              </a:spcBef>
              <a:buFont typeface="Arial" panose="020B0604020202020204" pitchFamily="34" charset="0"/>
              <a:buChar char="─"/>
            </a:pPr>
            <a:r>
              <a:rPr lang="en-US" sz="2000" dirty="0">
                <a:solidFill>
                  <a:srgbClr val="262626"/>
                </a:solidFill>
              </a:rPr>
              <a:t>Not corrected by penetration-based expansion</a:t>
            </a:r>
          </a:p>
          <a:p>
            <a:pPr marL="742949" lvl="2" indent="-342900">
              <a:spcBef>
                <a:spcPts val="1200"/>
              </a:spcBef>
              <a:buFont typeface="Arial" panose="020B0604020202020204" pitchFamily="34" charset="0"/>
              <a:buChar char="─"/>
            </a:pPr>
            <a:endParaRPr lang="en-US" sz="2000" dirty="0">
              <a:solidFill>
                <a:srgbClr val="262626"/>
              </a:solidFill>
            </a:endParaRPr>
          </a:p>
        </p:txBody>
      </p:sp>
      <p:pic>
        <p:nvPicPr>
          <p:cNvPr id="6" name="Picture 5"/>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839" t="2716" r="1760" b="2614"/>
          <a:stretch/>
        </p:blipFill>
        <p:spPr>
          <a:xfrm>
            <a:off x="2057400" y="3429000"/>
            <a:ext cx="4648200" cy="2743663"/>
          </a:xfrm>
          <a:prstGeom prst="rect">
            <a:avLst/>
          </a:prstGeom>
        </p:spPr>
      </p:pic>
      <p:sp>
        <p:nvSpPr>
          <p:cNvPr id="7" name="TextBox 6"/>
          <p:cNvSpPr txBox="1"/>
          <p:nvPr/>
        </p:nvSpPr>
        <p:spPr>
          <a:xfrm rot="628051">
            <a:off x="6177967" y="4227568"/>
            <a:ext cx="2875918" cy="1015663"/>
          </a:xfrm>
          <a:prstGeom prst="rect">
            <a:avLst/>
          </a:prstGeom>
          <a:noFill/>
        </p:spPr>
        <p:txBody>
          <a:bodyPr wrap="square" rtlCol="0">
            <a:spAutoFit/>
          </a:bodyPr>
          <a:lstStyle/>
          <a:p>
            <a:r>
              <a:rPr lang="en-US" sz="2000" dirty="0">
                <a:solidFill>
                  <a:schemeClr val="tx1">
                    <a:lumMod val="75000"/>
                    <a:lumOff val="25000"/>
                  </a:schemeClr>
                </a:solidFill>
              </a:rPr>
              <a:t>100 mi trip is 12 times as likely to be detected as a 10 mi trip</a:t>
            </a:r>
          </a:p>
        </p:txBody>
      </p:sp>
    </p:spTree>
    <p:extLst>
      <p:ext uri="{BB962C8B-B14F-4D97-AF65-F5344CB8AC3E}">
        <p14:creationId xmlns:p14="http://schemas.microsoft.com/office/powerpoint/2010/main" val="287592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1609197" y="2931664"/>
            <a:ext cx="6620403" cy="1002195"/>
          </a:xfrm>
        </p:spPr>
        <p:txBody>
          <a:bodyPr/>
          <a:lstStyle/>
          <a:p>
            <a:r>
              <a:rPr lang="en-US" dirty="0"/>
              <a:t>Model Results with Big Data</a:t>
            </a:r>
          </a:p>
        </p:txBody>
      </p:sp>
    </p:spTree>
    <p:extLst>
      <p:ext uri="{BB962C8B-B14F-4D97-AF65-F5344CB8AC3E}">
        <p14:creationId xmlns:p14="http://schemas.microsoft.com/office/powerpoint/2010/main" val="33852837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262626"/>
                </a:solidFill>
              </a:rPr>
              <a:t>To/From TN Trip Distribution </a:t>
            </a:r>
          </a:p>
        </p:txBody>
      </p:sp>
      <p:sp>
        <p:nvSpPr>
          <p:cNvPr id="7" name="Text Placeholder 6"/>
          <p:cNvSpPr>
            <a:spLocks noGrp="1"/>
          </p:cNvSpPr>
          <p:nvPr>
            <p:ph type="body" sz="quarter" idx="11"/>
          </p:nvPr>
        </p:nvSpPr>
        <p:spPr>
          <a:xfrm>
            <a:off x="592665" y="1335727"/>
            <a:ext cx="8094133" cy="1455098"/>
          </a:xfrm>
        </p:spPr>
        <p:txBody>
          <a:bodyPr/>
          <a:lstStyle/>
          <a:p>
            <a:pPr marL="55562" lvl="1" indent="0">
              <a:buNone/>
            </a:pPr>
            <a:r>
              <a:rPr lang="en-US" b="1" dirty="0">
                <a:solidFill>
                  <a:schemeClr val="bg2"/>
                </a:solidFill>
              </a:rPr>
              <a:t>DISTRICT-TO-DISTRICT COMPARISON</a:t>
            </a:r>
          </a:p>
          <a:p>
            <a:pPr marL="231775" lvl="1" indent="-176213"/>
            <a:r>
              <a:rPr lang="en-US" dirty="0">
                <a:solidFill>
                  <a:srgbClr val="262626"/>
                </a:solidFill>
              </a:rPr>
              <a:t>Generally good agreement</a:t>
            </a:r>
          </a:p>
          <a:p>
            <a:pPr marL="231775" lvl="1" indent="-176213"/>
            <a:r>
              <a:rPr lang="en-US" dirty="0">
                <a:solidFill>
                  <a:srgbClr val="262626"/>
                </a:solidFill>
              </a:rPr>
              <a:t>District level origins &amp; destinations all within 10%, most within 3%</a:t>
            </a:r>
          </a:p>
          <a:p>
            <a:pPr marL="576262" lvl="2" indent="-176213"/>
            <a:r>
              <a:rPr lang="en-US" dirty="0">
                <a:solidFill>
                  <a:srgbClr val="262626"/>
                </a:solidFill>
              </a:rPr>
              <a:t>Smoky </a:t>
            </a:r>
            <a:r>
              <a:rPr lang="en-US" dirty="0" err="1">
                <a:solidFill>
                  <a:srgbClr val="262626"/>
                </a:solidFill>
              </a:rPr>
              <a:t>Mtns</a:t>
            </a:r>
            <a:r>
              <a:rPr lang="en-US" dirty="0">
                <a:solidFill>
                  <a:srgbClr val="262626"/>
                </a:solidFill>
              </a:rPr>
              <a:t> not attracting enough to/from Knoxville</a:t>
            </a:r>
          </a:p>
          <a:p>
            <a:pPr marL="231775" lvl="1" indent="-176213"/>
            <a:r>
              <a:rPr lang="en-US" dirty="0">
                <a:solidFill>
                  <a:srgbClr val="262626"/>
                </a:solidFill>
              </a:rPr>
              <a:t>District level ODs all within 4% except within Nashville - Northcentral</a:t>
            </a:r>
          </a:p>
          <a:p>
            <a:pPr marL="231775" lvl="1" indent="-176213"/>
            <a:endParaRPr lang="en-US" dirty="0">
              <a:solidFill>
                <a:srgbClr val="262626"/>
              </a:solidFill>
            </a:endParaRPr>
          </a:p>
          <a:p>
            <a:pPr marL="231775" lvl="1" indent="-176213"/>
            <a:endParaRPr lang="en-US" dirty="0">
              <a:solidFill>
                <a:srgbClr val="262626"/>
              </a:solidFill>
            </a:endParaRPr>
          </a:p>
          <a:p>
            <a:pPr marL="231775" lvl="1" indent="-176213"/>
            <a:endParaRPr lang="en-US" dirty="0">
              <a:solidFill>
                <a:srgbClr val="262626"/>
              </a:solidFill>
            </a:endParaRPr>
          </a:p>
          <a:p>
            <a:pPr marL="231775" lvl="1" indent="-176213"/>
            <a:endParaRPr lang="en-US" dirty="0">
              <a:solidFill>
                <a:srgbClr val="262626"/>
              </a:solidFill>
            </a:endParaRPr>
          </a:p>
          <a:p>
            <a:pPr marL="231775" lvl="1" indent="-176213"/>
            <a:endParaRPr lang="en-US" dirty="0">
              <a:solidFill>
                <a:srgbClr val="262626"/>
              </a:solidFill>
            </a:endParaRPr>
          </a:p>
          <a:p>
            <a:pPr marL="231775" lvl="1" indent="-176213"/>
            <a:endParaRPr lang="en-US" dirty="0">
              <a:solidFill>
                <a:srgbClr val="262626"/>
              </a:solidFill>
            </a:endParaRPr>
          </a:p>
        </p:txBody>
      </p:sp>
      <p:sp>
        <p:nvSpPr>
          <p:cNvPr id="2" name="TextBox 1"/>
          <p:cNvSpPr txBox="1"/>
          <p:nvPr/>
        </p:nvSpPr>
        <p:spPr>
          <a:xfrm>
            <a:off x="695324" y="3232666"/>
            <a:ext cx="7991475" cy="369332"/>
          </a:xfrm>
          <a:prstGeom prst="rect">
            <a:avLst/>
          </a:prstGeom>
          <a:noFill/>
        </p:spPr>
        <p:txBody>
          <a:bodyPr wrap="square" rtlCol="0">
            <a:spAutoFit/>
          </a:bodyPr>
          <a:lstStyle/>
          <a:p>
            <a:pPr marL="231775" lvl="1" indent="-176213"/>
            <a:r>
              <a:rPr lang="en-US" i="1" dirty="0">
                <a:solidFill>
                  <a:srgbClr val="262626"/>
                </a:solidFill>
              </a:rPr>
              <a:t>Relative Percentage Difference (Model Version 3 vs </a:t>
            </a:r>
            <a:r>
              <a:rPr lang="en-US" i="1" dirty="0" err="1">
                <a:solidFill>
                  <a:srgbClr val="262626"/>
                </a:solidFill>
              </a:rPr>
              <a:t>AirSage</a:t>
            </a:r>
            <a:r>
              <a:rPr lang="en-US" i="1" dirty="0">
                <a:solidFill>
                  <a:srgbClr val="262626"/>
                </a:solidFill>
              </a:rPr>
              <a:t>) I-E &amp; E-I Trips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673" y="3700939"/>
            <a:ext cx="7538116" cy="2266463"/>
          </a:xfrm>
          <a:prstGeom prst="rect">
            <a:avLst/>
          </a:prstGeom>
        </p:spPr>
      </p:pic>
    </p:spTree>
    <p:extLst>
      <p:ext uri="{BB962C8B-B14F-4D97-AF65-F5344CB8AC3E}">
        <p14:creationId xmlns:p14="http://schemas.microsoft.com/office/powerpoint/2010/main" val="39749789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666" y="428527"/>
            <a:ext cx="8094133" cy="714473"/>
          </a:xfrm>
        </p:spPr>
        <p:txBody>
          <a:bodyPr>
            <a:normAutofit/>
          </a:bodyPr>
          <a:lstStyle/>
          <a:p>
            <a:r>
              <a:rPr lang="en-US" dirty="0"/>
              <a:t>Assignment Validation</a:t>
            </a:r>
          </a:p>
        </p:txBody>
      </p:sp>
      <p:sp>
        <p:nvSpPr>
          <p:cNvPr id="8" name="Text Placeholder 6"/>
          <p:cNvSpPr>
            <a:spLocks noGrp="1"/>
          </p:cNvSpPr>
          <p:nvPr>
            <p:ph type="body" sz="quarter" idx="4294967295"/>
          </p:nvPr>
        </p:nvSpPr>
        <p:spPr>
          <a:xfrm>
            <a:off x="516466" y="1295400"/>
            <a:ext cx="4512734" cy="1828800"/>
          </a:xfrm>
          <a:prstGeom prst="rect">
            <a:avLst/>
          </a:prstGeom>
        </p:spPr>
        <p:txBody>
          <a:bodyPr/>
          <a:lstStyle/>
          <a:p>
            <a:pPr marL="169863" lvl="1" indent="-169863">
              <a:spcBef>
                <a:spcPts val="1200"/>
              </a:spcBef>
              <a:buFont typeface="Arial" panose="020B0604020202020204" pitchFamily="34" charset="0"/>
              <a:buChar char="•"/>
            </a:pPr>
            <a:r>
              <a:rPr lang="en-US" sz="2000" dirty="0">
                <a:solidFill>
                  <a:srgbClr val="262626"/>
                </a:solidFill>
              </a:rPr>
              <a:t>Great fit - One of best statewide models in the country</a:t>
            </a:r>
          </a:p>
          <a:p>
            <a:pPr marL="169863" lvl="1" indent="-169863">
              <a:spcBef>
                <a:spcPts val="1200"/>
              </a:spcBef>
              <a:buFont typeface="Arial" panose="020B0604020202020204" pitchFamily="34" charset="0"/>
              <a:buChar char="•"/>
            </a:pPr>
            <a:r>
              <a:rPr lang="en-US" sz="2000" dirty="0">
                <a:solidFill>
                  <a:srgbClr val="262626"/>
                </a:solidFill>
              </a:rPr>
              <a:t>Used ODME – with constraints, (some other statewide models do to)</a:t>
            </a:r>
          </a:p>
          <a:p>
            <a:pPr marL="742949" lvl="2" indent="-342900">
              <a:spcBef>
                <a:spcPts val="1200"/>
              </a:spcBef>
              <a:buFont typeface="Arial" panose="020B0604020202020204" pitchFamily="34" charset="0"/>
              <a:buChar char="─"/>
            </a:pPr>
            <a:endParaRPr lang="en-US" sz="2000" dirty="0">
              <a:solidFill>
                <a:srgbClr val="262626"/>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092159859"/>
              </p:ext>
            </p:extLst>
          </p:nvPr>
        </p:nvGraphicFramePr>
        <p:xfrm>
          <a:off x="4953000" y="401367"/>
          <a:ext cx="3978488" cy="2301240"/>
        </p:xfrm>
        <a:graphic>
          <a:graphicData uri="http://schemas.openxmlformats.org/drawingml/2006/table">
            <a:tbl>
              <a:tblPr firstRow="1" firstCol="1" bandRow="1">
                <a:tableStyleId>{5C22544A-7EE6-4342-B048-85BDC9FD1C3A}</a:tableStyleId>
              </a:tblPr>
              <a:tblGrid>
                <a:gridCol w="1428702">
                  <a:extLst>
                    <a:ext uri="{9D8B030D-6E8A-4147-A177-3AD203B41FA5}">
                      <a16:colId xmlns:a16="http://schemas.microsoft.com/office/drawing/2014/main" val="2825277039"/>
                    </a:ext>
                  </a:extLst>
                </a:gridCol>
                <a:gridCol w="1178185">
                  <a:extLst>
                    <a:ext uri="{9D8B030D-6E8A-4147-A177-3AD203B41FA5}">
                      <a16:colId xmlns:a16="http://schemas.microsoft.com/office/drawing/2014/main" val="3698695339"/>
                    </a:ext>
                  </a:extLst>
                </a:gridCol>
                <a:gridCol w="1371601">
                  <a:extLst>
                    <a:ext uri="{9D8B030D-6E8A-4147-A177-3AD203B41FA5}">
                      <a16:colId xmlns:a16="http://schemas.microsoft.com/office/drawing/2014/main" val="2949120660"/>
                    </a:ext>
                  </a:extLst>
                </a:gridCol>
              </a:tblGrid>
              <a:tr h="381000">
                <a:tc>
                  <a:txBody>
                    <a:bodyPr/>
                    <a:lstStyle/>
                    <a:p>
                      <a:pPr marL="0" marR="0" algn="ctr">
                        <a:lnSpc>
                          <a:spcPct val="115000"/>
                        </a:lnSpc>
                        <a:spcBef>
                          <a:spcPts val="0"/>
                        </a:spcBef>
                        <a:spcAft>
                          <a:spcPts val="0"/>
                        </a:spcAft>
                      </a:pPr>
                      <a:r>
                        <a:rPr lang="en-US" sz="1200" cap="all" dirty="0">
                          <a:solidFill>
                            <a:schemeClr val="tx1"/>
                          </a:solidFill>
                          <a:effectLst/>
                        </a:rPr>
                        <a:t>Volume Range </a:t>
                      </a:r>
                      <a:endParaRPr lang="en-US" sz="1200" b="1" cap="all" dirty="0">
                        <a:solidFill>
                          <a:schemeClr val="tx1"/>
                        </a:solidFill>
                        <a:effectLst/>
                        <a:latin typeface="Arial" panose="020B0604020202020204" pitchFamily="34" charset="0"/>
                        <a:ea typeface="Garamond" panose="02020404030301010803" pitchFamily="18" charset="0"/>
                      </a:endParaRPr>
                    </a:p>
                  </a:txBody>
                  <a:tcPr marL="73025" marR="73025" marT="0" marB="0" anchor="ctr">
                    <a:solidFill>
                      <a:schemeClr val="bg2"/>
                    </a:solidFill>
                  </a:tcPr>
                </a:tc>
                <a:tc>
                  <a:txBody>
                    <a:bodyPr/>
                    <a:lstStyle/>
                    <a:p>
                      <a:pPr marL="0" marR="0" algn="ctr">
                        <a:lnSpc>
                          <a:spcPct val="115000"/>
                        </a:lnSpc>
                        <a:spcBef>
                          <a:spcPts val="0"/>
                        </a:spcBef>
                        <a:spcAft>
                          <a:spcPts val="0"/>
                        </a:spcAft>
                      </a:pPr>
                      <a:r>
                        <a:rPr lang="en-US" sz="1200" cap="all" dirty="0">
                          <a:solidFill>
                            <a:schemeClr val="tx1"/>
                          </a:solidFill>
                          <a:effectLst/>
                        </a:rPr>
                        <a:t>RMSE</a:t>
                      </a:r>
                      <a:endParaRPr lang="en-US" sz="1200" b="1" cap="all" dirty="0">
                        <a:solidFill>
                          <a:schemeClr val="tx1"/>
                        </a:solidFill>
                        <a:effectLst/>
                        <a:latin typeface="Arial" panose="020B0604020202020204" pitchFamily="34" charset="0"/>
                        <a:ea typeface="Garamond" panose="02020404030301010803" pitchFamily="18" charset="0"/>
                      </a:endParaRPr>
                    </a:p>
                  </a:txBody>
                  <a:tcPr marL="73025" marR="73025" marT="0" marB="0" anchor="ctr">
                    <a:solidFill>
                      <a:schemeClr val="bg2"/>
                    </a:solidFill>
                  </a:tcPr>
                </a:tc>
                <a:tc>
                  <a:txBody>
                    <a:bodyPr/>
                    <a:lstStyle/>
                    <a:p>
                      <a:pPr marL="0" marR="0" algn="ctr">
                        <a:lnSpc>
                          <a:spcPct val="115000"/>
                        </a:lnSpc>
                        <a:spcBef>
                          <a:spcPts val="0"/>
                        </a:spcBef>
                        <a:spcAft>
                          <a:spcPts val="0"/>
                        </a:spcAft>
                      </a:pPr>
                      <a:r>
                        <a:rPr lang="en-US" sz="1200" cap="all" dirty="0">
                          <a:solidFill>
                            <a:schemeClr val="tx1"/>
                          </a:solidFill>
                          <a:effectLst/>
                        </a:rPr>
                        <a:t>TDOT TARGET</a:t>
                      </a:r>
                      <a:endParaRPr lang="en-US" sz="1200" b="1" cap="all" dirty="0">
                        <a:solidFill>
                          <a:schemeClr val="tx1"/>
                        </a:solidFill>
                        <a:effectLst/>
                        <a:latin typeface="Arial" panose="020B0604020202020204" pitchFamily="34" charset="0"/>
                        <a:ea typeface="Garamond" panose="02020404030301010803" pitchFamily="18" charset="0"/>
                      </a:endParaRPr>
                    </a:p>
                  </a:txBody>
                  <a:tcPr marL="73025" marR="73025" marT="0" marB="0" anchor="ctr">
                    <a:solidFill>
                      <a:schemeClr val="bg2"/>
                    </a:solidFill>
                  </a:tcPr>
                </a:tc>
                <a:extLst>
                  <a:ext uri="{0D108BD9-81ED-4DB2-BD59-A6C34878D82A}">
                    <a16:rowId xmlns:a16="http://schemas.microsoft.com/office/drawing/2014/main" val="2366829095"/>
                  </a:ext>
                </a:extLst>
              </a:tr>
              <a:tr h="274320">
                <a:tc>
                  <a:txBody>
                    <a:bodyPr/>
                    <a:lstStyle/>
                    <a:p>
                      <a:pPr marL="0" marR="0" algn="ctr">
                        <a:lnSpc>
                          <a:spcPts val="1500"/>
                        </a:lnSpc>
                        <a:spcBef>
                          <a:spcPts val="0"/>
                        </a:spcBef>
                        <a:spcAft>
                          <a:spcPts val="600"/>
                        </a:spcAft>
                      </a:pPr>
                      <a:r>
                        <a:rPr lang="en-US" sz="1200" dirty="0">
                          <a:solidFill>
                            <a:schemeClr val="tx1"/>
                          </a:solidFill>
                          <a:effectLst/>
                        </a:rPr>
                        <a:t>&lt; 5,000</a:t>
                      </a:r>
                      <a:endParaRPr lang="en-US" sz="1200" dirty="0">
                        <a:solidFill>
                          <a:schemeClr val="tx1"/>
                        </a:solidFill>
                        <a:effectLst/>
                        <a:latin typeface="Arial" panose="020B0604020202020204" pitchFamily="34" charset="0"/>
                        <a:ea typeface="Garamond" panose="02020404030301010803" pitchFamily="18" charset="0"/>
                        <a:cs typeface="Times New Roman" panose="02020603050405020304" pitchFamily="18" charset="0"/>
                      </a:endParaRPr>
                    </a:p>
                  </a:txBody>
                  <a:tcPr marL="73025" marR="73025" marT="0" marB="0" anchor="ctr">
                    <a:solidFill>
                      <a:schemeClr val="bg2"/>
                    </a:solidFill>
                  </a:tcPr>
                </a:tc>
                <a:tc>
                  <a:txBody>
                    <a:bodyPr/>
                    <a:lstStyle/>
                    <a:p>
                      <a:pPr marL="0" marR="0" algn="ctr">
                        <a:lnSpc>
                          <a:spcPts val="1500"/>
                        </a:lnSpc>
                        <a:spcBef>
                          <a:spcPts val="0"/>
                        </a:spcBef>
                        <a:spcAft>
                          <a:spcPts val="600"/>
                        </a:spcAft>
                      </a:pPr>
                      <a:r>
                        <a:rPr lang="en-US" sz="1200" dirty="0">
                          <a:effectLst/>
                        </a:rPr>
                        <a:t>102.1%</a:t>
                      </a:r>
                      <a:endParaRPr lang="en-US" sz="1200" dirty="0">
                        <a:solidFill>
                          <a:srgbClr val="262626"/>
                        </a:solidFill>
                        <a:effectLst/>
                        <a:latin typeface="Arial" panose="020B0604020202020204" pitchFamily="34" charset="0"/>
                        <a:ea typeface="Garamond" panose="02020404030301010803" pitchFamily="18" charset="0"/>
                        <a:cs typeface="Times New Roman" panose="02020603050405020304" pitchFamily="18" charset="0"/>
                      </a:endParaRPr>
                    </a:p>
                  </a:txBody>
                  <a:tcPr marL="73025" marR="73025" marT="0" marB="0" anchor="ctr"/>
                </a:tc>
                <a:tc>
                  <a:txBody>
                    <a:bodyPr/>
                    <a:lstStyle/>
                    <a:p>
                      <a:pPr marL="0" marR="0" algn="ctr">
                        <a:lnSpc>
                          <a:spcPts val="1500"/>
                        </a:lnSpc>
                        <a:spcBef>
                          <a:spcPts val="0"/>
                        </a:spcBef>
                        <a:spcAft>
                          <a:spcPts val="600"/>
                        </a:spcAft>
                      </a:pPr>
                      <a:r>
                        <a:rPr lang="en-US" sz="1200" dirty="0">
                          <a:effectLst/>
                        </a:rPr>
                        <a:t>101.4%</a:t>
                      </a:r>
                      <a:endParaRPr lang="en-US" sz="1200" dirty="0">
                        <a:solidFill>
                          <a:srgbClr val="262626"/>
                        </a:solidFill>
                        <a:effectLst/>
                        <a:latin typeface="Arial" panose="020B0604020202020204" pitchFamily="34" charset="0"/>
                        <a:ea typeface="Garamond" panose="02020404030301010803" pitchFamily="18" charset="0"/>
                        <a:cs typeface="Times New Roman" panose="02020603050405020304" pitchFamily="18" charset="0"/>
                      </a:endParaRPr>
                    </a:p>
                  </a:txBody>
                  <a:tcPr marL="73025" marR="73025" marT="0" marB="0" anchor="ctr"/>
                </a:tc>
                <a:extLst>
                  <a:ext uri="{0D108BD9-81ED-4DB2-BD59-A6C34878D82A}">
                    <a16:rowId xmlns:a16="http://schemas.microsoft.com/office/drawing/2014/main" val="756935118"/>
                  </a:ext>
                </a:extLst>
              </a:tr>
              <a:tr h="274320">
                <a:tc>
                  <a:txBody>
                    <a:bodyPr/>
                    <a:lstStyle/>
                    <a:p>
                      <a:pPr marL="0" marR="0" algn="ctr">
                        <a:lnSpc>
                          <a:spcPts val="1500"/>
                        </a:lnSpc>
                        <a:spcBef>
                          <a:spcPts val="0"/>
                        </a:spcBef>
                        <a:spcAft>
                          <a:spcPts val="600"/>
                        </a:spcAft>
                      </a:pPr>
                      <a:r>
                        <a:rPr lang="en-US" sz="1200" dirty="0">
                          <a:solidFill>
                            <a:schemeClr val="tx1"/>
                          </a:solidFill>
                          <a:effectLst/>
                        </a:rPr>
                        <a:t>5,000 to 10,000</a:t>
                      </a:r>
                      <a:endParaRPr lang="en-US" sz="1200" dirty="0">
                        <a:solidFill>
                          <a:schemeClr val="tx1"/>
                        </a:solidFill>
                        <a:effectLst/>
                        <a:latin typeface="Arial" panose="020B0604020202020204" pitchFamily="34" charset="0"/>
                        <a:ea typeface="Garamond" panose="02020404030301010803" pitchFamily="18" charset="0"/>
                        <a:cs typeface="Times New Roman" panose="02020603050405020304" pitchFamily="18" charset="0"/>
                      </a:endParaRPr>
                    </a:p>
                  </a:txBody>
                  <a:tcPr marL="73025" marR="73025" marT="0" marB="0" anchor="ctr">
                    <a:solidFill>
                      <a:schemeClr val="bg2"/>
                    </a:solidFill>
                  </a:tcPr>
                </a:tc>
                <a:tc>
                  <a:txBody>
                    <a:bodyPr/>
                    <a:lstStyle/>
                    <a:p>
                      <a:pPr marL="0" marR="0" algn="ctr">
                        <a:lnSpc>
                          <a:spcPts val="1500"/>
                        </a:lnSpc>
                        <a:spcBef>
                          <a:spcPts val="0"/>
                        </a:spcBef>
                        <a:spcAft>
                          <a:spcPts val="600"/>
                        </a:spcAft>
                      </a:pPr>
                      <a:r>
                        <a:rPr lang="en-US" sz="1200" dirty="0">
                          <a:effectLst/>
                        </a:rPr>
                        <a:t>35.6%</a:t>
                      </a:r>
                      <a:endParaRPr lang="en-US" sz="1200" dirty="0">
                        <a:solidFill>
                          <a:srgbClr val="262626"/>
                        </a:solidFill>
                        <a:effectLst/>
                        <a:latin typeface="Arial" panose="020B0604020202020204" pitchFamily="34" charset="0"/>
                        <a:ea typeface="Garamond" panose="02020404030301010803" pitchFamily="18" charset="0"/>
                        <a:cs typeface="Times New Roman" panose="02020603050405020304" pitchFamily="18" charset="0"/>
                      </a:endParaRPr>
                    </a:p>
                  </a:txBody>
                  <a:tcPr marL="73025" marR="73025" marT="0" marB="0" anchor="ctr"/>
                </a:tc>
                <a:tc>
                  <a:txBody>
                    <a:bodyPr/>
                    <a:lstStyle/>
                    <a:p>
                      <a:pPr marL="0" marR="0" algn="ctr">
                        <a:lnSpc>
                          <a:spcPts val="1500"/>
                        </a:lnSpc>
                        <a:spcBef>
                          <a:spcPts val="0"/>
                        </a:spcBef>
                        <a:spcAft>
                          <a:spcPts val="600"/>
                        </a:spcAft>
                      </a:pPr>
                      <a:r>
                        <a:rPr lang="en-US" sz="1200" dirty="0">
                          <a:effectLst/>
                        </a:rPr>
                        <a:t>56.3%</a:t>
                      </a:r>
                      <a:endParaRPr lang="en-US" sz="1200" dirty="0">
                        <a:solidFill>
                          <a:srgbClr val="262626"/>
                        </a:solidFill>
                        <a:effectLst/>
                        <a:latin typeface="Arial" panose="020B0604020202020204" pitchFamily="34" charset="0"/>
                        <a:ea typeface="Garamond" panose="02020404030301010803" pitchFamily="18" charset="0"/>
                        <a:cs typeface="Times New Roman" panose="02020603050405020304" pitchFamily="18" charset="0"/>
                      </a:endParaRPr>
                    </a:p>
                  </a:txBody>
                  <a:tcPr marL="73025" marR="73025" marT="0" marB="0" anchor="ctr"/>
                </a:tc>
                <a:extLst>
                  <a:ext uri="{0D108BD9-81ED-4DB2-BD59-A6C34878D82A}">
                    <a16:rowId xmlns:a16="http://schemas.microsoft.com/office/drawing/2014/main" val="3171930929"/>
                  </a:ext>
                </a:extLst>
              </a:tr>
              <a:tr h="274320">
                <a:tc>
                  <a:txBody>
                    <a:bodyPr/>
                    <a:lstStyle/>
                    <a:p>
                      <a:pPr marL="0" marR="0" algn="ctr">
                        <a:lnSpc>
                          <a:spcPts val="1500"/>
                        </a:lnSpc>
                        <a:spcBef>
                          <a:spcPts val="0"/>
                        </a:spcBef>
                        <a:spcAft>
                          <a:spcPts val="600"/>
                        </a:spcAft>
                      </a:pPr>
                      <a:r>
                        <a:rPr lang="en-US" sz="1200" dirty="0">
                          <a:solidFill>
                            <a:schemeClr val="tx1"/>
                          </a:solidFill>
                          <a:effectLst/>
                        </a:rPr>
                        <a:t>10,000 to 20,000</a:t>
                      </a:r>
                      <a:endParaRPr lang="en-US" sz="1200" dirty="0">
                        <a:solidFill>
                          <a:schemeClr val="tx1"/>
                        </a:solidFill>
                        <a:effectLst/>
                        <a:latin typeface="Arial" panose="020B0604020202020204" pitchFamily="34" charset="0"/>
                        <a:ea typeface="Garamond" panose="02020404030301010803" pitchFamily="18" charset="0"/>
                        <a:cs typeface="Times New Roman" panose="02020603050405020304" pitchFamily="18" charset="0"/>
                      </a:endParaRPr>
                    </a:p>
                  </a:txBody>
                  <a:tcPr marL="73025" marR="73025" marT="0" marB="0" anchor="ctr">
                    <a:solidFill>
                      <a:schemeClr val="bg2"/>
                    </a:solidFill>
                  </a:tcPr>
                </a:tc>
                <a:tc>
                  <a:txBody>
                    <a:bodyPr/>
                    <a:lstStyle/>
                    <a:p>
                      <a:pPr marL="0" marR="0" algn="ctr">
                        <a:lnSpc>
                          <a:spcPts val="1500"/>
                        </a:lnSpc>
                        <a:spcBef>
                          <a:spcPts val="0"/>
                        </a:spcBef>
                        <a:spcAft>
                          <a:spcPts val="600"/>
                        </a:spcAft>
                      </a:pPr>
                      <a:r>
                        <a:rPr lang="en-US" sz="1200" dirty="0">
                          <a:effectLst/>
                        </a:rPr>
                        <a:t>22.0%</a:t>
                      </a:r>
                      <a:endParaRPr lang="en-US" sz="1200" dirty="0">
                        <a:solidFill>
                          <a:srgbClr val="262626"/>
                        </a:solidFill>
                        <a:effectLst/>
                        <a:latin typeface="Arial" panose="020B0604020202020204" pitchFamily="34" charset="0"/>
                        <a:ea typeface="Garamond" panose="02020404030301010803" pitchFamily="18" charset="0"/>
                        <a:cs typeface="Times New Roman" panose="02020603050405020304" pitchFamily="18" charset="0"/>
                      </a:endParaRPr>
                    </a:p>
                  </a:txBody>
                  <a:tcPr marL="73025" marR="73025" marT="0" marB="0" anchor="ctr"/>
                </a:tc>
                <a:tc>
                  <a:txBody>
                    <a:bodyPr/>
                    <a:lstStyle/>
                    <a:p>
                      <a:pPr marL="0" marR="0" algn="ctr">
                        <a:lnSpc>
                          <a:spcPts val="1500"/>
                        </a:lnSpc>
                        <a:spcBef>
                          <a:spcPts val="0"/>
                        </a:spcBef>
                        <a:spcAft>
                          <a:spcPts val="600"/>
                        </a:spcAft>
                      </a:pPr>
                      <a:r>
                        <a:rPr lang="en-US" sz="1200" dirty="0">
                          <a:effectLst/>
                        </a:rPr>
                        <a:t>51.4%</a:t>
                      </a:r>
                      <a:endParaRPr lang="en-US" sz="1200" dirty="0">
                        <a:solidFill>
                          <a:srgbClr val="262626"/>
                        </a:solidFill>
                        <a:effectLst/>
                        <a:latin typeface="Arial" panose="020B0604020202020204" pitchFamily="34" charset="0"/>
                        <a:ea typeface="Garamond" panose="02020404030301010803" pitchFamily="18" charset="0"/>
                        <a:cs typeface="Times New Roman" panose="02020603050405020304" pitchFamily="18" charset="0"/>
                      </a:endParaRPr>
                    </a:p>
                  </a:txBody>
                  <a:tcPr marL="73025" marR="73025" marT="0" marB="0" anchor="ctr"/>
                </a:tc>
                <a:extLst>
                  <a:ext uri="{0D108BD9-81ED-4DB2-BD59-A6C34878D82A}">
                    <a16:rowId xmlns:a16="http://schemas.microsoft.com/office/drawing/2014/main" val="3725868852"/>
                  </a:ext>
                </a:extLst>
              </a:tr>
              <a:tr h="274320">
                <a:tc>
                  <a:txBody>
                    <a:bodyPr/>
                    <a:lstStyle/>
                    <a:p>
                      <a:pPr marL="0" marR="0" algn="ctr">
                        <a:lnSpc>
                          <a:spcPts val="1500"/>
                        </a:lnSpc>
                        <a:spcBef>
                          <a:spcPts val="0"/>
                        </a:spcBef>
                        <a:spcAft>
                          <a:spcPts val="600"/>
                        </a:spcAft>
                      </a:pPr>
                      <a:r>
                        <a:rPr lang="en-US" sz="1200" dirty="0">
                          <a:solidFill>
                            <a:schemeClr val="tx1"/>
                          </a:solidFill>
                          <a:effectLst/>
                        </a:rPr>
                        <a:t>20,000 to 30,000</a:t>
                      </a:r>
                      <a:endParaRPr lang="en-US" sz="1200" dirty="0">
                        <a:solidFill>
                          <a:schemeClr val="tx1"/>
                        </a:solidFill>
                        <a:effectLst/>
                        <a:latin typeface="Arial" panose="020B0604020202020204" pitchFamily="34" charset="0"/>
                        <a:ea typeface="Garamond" panose="02020404030301010803" pitchFamily="18" charset="0"/>
                        <a:cs typeface="Times New Roman" panose="02020603050405020304" pitchFamily="18" charset="0"/>
                      </a:endParaRPr>
                    </a:p>
                  </a:txBody>
                  <a:tcPr marL="73025" marR="73025" marT="0" marB="0" anchor="ctr">
                    <a:solidFill>
                      <a:schemeClr val="bg2"/>
                    </a:solidFill>
                  </a:tcPr>
                </a:tc>
                <a:tc>
                  <a:txBody>
                    <a:bodyPr/>
                    <a:lstStyle/>
                    <a:p>
                      <a:pPr marL="0" marR="0" algn="ctr">
                        <a:lnSpc>
                          <a:spcPts val="1500"/>
                        </a:lnSpc>
                        <a:spcBef>
                          <a:spcPts val="0"/>
                        </a:spcBef>
                        <a:spcAft>
                          <a:spcPts val="600"/>
                        </a:spcAft>
                      </a:pPr>
                      <a:r>
                        <a:rPr lang="en-US" sz="1200" dirty="0">
                          <a:effectLst/>
                        </a:rPr>
                        <a:t>16.4%</a:t>
                      </a:r>
                      <a:endParaRPr lang="en-US" sz="1200" dirty="0">
                        <a:solidFill>
                          <a:srgbClr val="262626"/>
                        </a:solidFill>
                        <a:effectLst/>
                        <a:latin typeface="Arial" panose="020B0604020202020204" pitchFamily="34" charset="0"/>
                        <a:ea typeface="Garamond" panose="02020404030301010803" pitchFamily="18" charset="0"/>
                        <a:cs typeface="Times New Roman" panose="02020603050405020304" pitchFamily="18" charset="0"/>
                      </a:endParaRPr>
                    </a:p>
                  </a:txBody>
                  <a:tcPr marL="73025" marR="73025" marT="0" marB="0" anchor="ctr"/>
                </a:tc>
                <a:tc>
                  <a:txBody>
                    <a:bodyPr/>
                    <a:lstStyle/>
                    <a:p>
                      <a:pPr marL="0" marR="0" algn="ctr">
                        <a:lnSpc>
                          <a:spcPts val="1500"/>
                        </a:lnSpc>
                        <a:spcBef>
                          <a:spcPts val="0"/>
                        </a:spcBef>
                        <a:spcAft>
                          <a:spcPts val="600"/>
                        </a:spcAft>
                      </a:pPr>
                      <a:r>
                        <a:rPr lang="en-US" sz="1200" dirty="0">
                          <a:effectLst/>
                        </a:rPr>
                        <a:t>35.7%</a:t>
                      </a:r>
                      <a:endParaRPr lang="en-US" sz="1200" dirty="0">
                        <a:solidFill>
                          <a:srgbClr val="262626"/>
                        </a:solidFill>
                        <a:effectLst/>
                        <a:latin typeface="Arial" panose="020B0604020202020204" pitchFamily="34" charset="0"/>
                        <a:ea typeface="Garamond" panose="02020404030301010803" pitchFamily="18" charset="0"/>
                        <a:cs typeface="Times New Roman" panose="02020603050405020304" pitchFamily="18" charset="0"/>
                      </a:endParaRPr>
                    </a:p>
                  </a:txBody>
                  <a:tcPr marL="73025" marR="73025" marT="0" marB="0" anchor="ctr"/>
                </a:tc>
                <a:extLst>
                  <a:ext uri="{0D108BD9-81ED-4DB2-BD59-A6C34878D82A}">
                    <a16:rowId xmlns:a16="http://schemas.microsoft.com/office/drawing/2014/main" val="1395031208"/>
                  </a:ext>
                </a:extLst>
              </a:tr>
              <a:tr h="274320">
                <a:tc>
                  <a:txBody>
                    <a:bodyPr/>
                    <a:lstStyle/>
                    <a:p>
                      <a:pPr marL="0" marR="0" algn="ctr">
                        <a:lnSpc>
                          <a:spcPts val="1500"/>
                        </a:lnSpc>
                        <a:spcBef>
                          <a:spcPts val="0"/>
                        </a:spcBef>
                        <a:spcAft>
                          <a:spcPts val="600"/>
                        </a:spcAft>
                      </a:pPr>
                      <a:r>
                        <a:rPr lang="en-US" sz="1200" dirty="0">
                          <a:solidFill>
                            <a:schemeClr val="tx1"/>
                          </a:solidFill>
                          <a:effectLst/>
                        </a:rPr>
                        <a:t>30,000 to 40,000</a:t>
                      </a:r>
                      <a:endParaRPr lang="en-US" sz="1200" dirty="0">
                        <a:solidFill>
                          <a:schemeClr val="tx1"/>
                        </a:solidFill>
                        <a:effectLst/>
                        <a:latin typeface="Arial" panose="020B0604020202020204" pitchFamily="34" charset="0"/>
                        <a:ea typeface="Garamond" panose="02020404030301010803" pitchFamily="18" charset="0"/>
                        <a:cs typeface="Times New Roman" panose="02020603050405020304" pitchFamily="18" charset="0"/>
                      </a:endParaRPr>
                    </a:p>
                  </a:txBody>
                  <a:tcPr marL="73025" marR="73025" marT="0" marB="0" anchor="ctr">
                    <a:solidFill>
                      <a:schemeClr val="bg2"/>
                    </a:solidFill>
                  </a:tcPr>
                </a:tc>
                <a:tc>
                  <a:txBody>
                    <a:bodyPr/>
                    <a:lstStyle/>
                    <a:p>
                      <a:pPr marL="0" marR="0" algn="ctr">
                        <a:lnSpc>
                          <a:spcPts val="1500"/>
                        </a:lnSpc>
                        <a:spcBef>
                          <a:spcPts val="0"/>
                        </a:spcBef>
                        <a:spcAft>
                          <a:spcPts val="600"/>
                        </a:spcAft>
                      </a:pPr>
                      <a:r>
                        <a:rPr lang="en-US" sz="1200" dirty="0">
                          <a:effectLst/>
                        </a:rPr>
                        <a:t>14.8%</a:t>
                      </a:r>
                      <a:endParaRPr lang="en-US" sz="1200" dirty="0">
                        <a:solidFill>
                          <a:srgbClr val="262626"/>
                        </a:solidFill>
                        <a:effectLst/>
                        <a:latin typeface="Arial" panose="020B0604020202020204" pitchFamily="34" charset="0"/>
                        <a:ea typeface="Garamond" panose="02020404030301010803" pitchFamily="18" charset="0"/>
                        <a:cs typeface="Times New Roman" panose="02020603050405020304" pitchFamily="18" charset="0"/>
                      </a:endParaRPr>
                    </a:p>
                  </a:txBody>
                  <a:tcPr marL="73025" marR="73025" marT="0" marB="0" anchor="ctr"/>
                </a:tc>
                <a:tc>
                  <a:txBody>
                    <a:bodyPr/>
                    <a:lstStyle/>
                    <a:p>
                      <a:pPr marL="0" marR="0" algn="ctr">
                        <a:lnSpc>
                          <a:spcPts val="1500"/>
                        </a:lnSpc>
                        <a:spcBef>
                          <a:spcPts val="0"/>
                        </a:spcBef>
                        <a:spcAft>
                          <a:spcPts val="600"/>
                        </a:spcAft>
                      </a:pPr>
                      <a:r>
                        <a:rPr lang="en-US" sz="1200" dirty="0">
                          <a:effectLst/>
                        </a:rPr>
                        <a:t>32.0%</a:t>
                      </a:r>
                      <a:endParaRPr lang="en-US" sz="1200" dirty="0">
                        <a:solidFill>
                          <a:srgbClr val="262626"/>
                        </a:solidFill>
                        <a:effectLst/>
                        <a:latin typeface="Arial" panose="020B0604020202020204" pitchFamily="34" charset="0"/>
                        <a:ea typeface="Garamond" panose="02020404030301010803" pitchFamily="18" charset="0"/>
                        <a:cs typeface="Times New Roman" panose="02020603050405020304" pitchFamily="18" charset="0"/>
                      </a:endParaRPr>
                    </a:p>
                  </a:txBody>
                  <a:tcPr marL="73025" marR="73025" marT="0" marB="0" anchor="ctr"/>
                </a:tc>
                <a:extLst>
                  <a:ext uri="{0D108BD9-81ED-4DB2-BD59-A6C34878D82A}">
                    <a16:rowId xmlns:a16="http://schemas.microsoft.com/office/drawing/2014/main" val="739689502"/>
                  </a:ext>
                </a:extLst>
              </a:tr>
              <a:tr h="274320">
                <a:tc>
                  <a:txBody>
                    <a:bodyPr/>
                    <a:lstStyle/>
                    <a:p>
                      <a:pPr marL="0" marR="0" algn="ctr">
                        <a:lnSpc>
                          <a:spcPts val="1500"/>
                        </a:lnSpc>
                        <a:spcBef>
                          <a:spcPts val="0"/>
                        </a:spcBef>
                        <a:spcAft>
                          <a:spcPts val="600"/>
                        </a:spcAft>
                      </a:pPr>
                      <a:r>
                        <a:rPr lang="en-US" sz="1200" dirty="0">
                          <a:solidFill>
                            <a:schemeClr val="tx1"/>
                          </a:solidFill>
                          <a:effectLst/>
                        </a:rPr>
                        <a:t>&gt; 40,000</a:t>
                      </a:r>
                      <a:endParaRPr lang="en-US" sz="1200" dirty="0">
                        <a:solidFill>
                          <a:schemeClr val="tx1"/>
                        </a:solidFill>
                        <a:effectLst/>
                        <a:latin typeface="Arial" panose="020B0604020202020204" pitchFamily="34" charset="0"/>
                        <a:ea typeface="Garamond" panose="02020404030301010803" pitchFamily="18" charset="0"/>
                        <a:cs typeface="Times New Roman" panose="02020603050405020304" pitchFamily="18" charset="0"/>
                      </a:endParaRPr>
                    </a:p>
                  </a:txBody>
                  <a:tcPr marL="73025" marR="73025" marT="0" marB="0" anchor="ctr">
                    <a:solidFill>
                      <a:schemeClr val="bg2"/>
                    </a:solidFill>
                  </a:tcPr>
                </a:tc>
                <a:tc>
                  <a:txBody>
                    <a:bodyPr/>
                    <a:lstStyle/>
                    <a:p>
                      <a:pPr marL="0" marR="0" algn="ctr">
                        <a:lnSpc>
                          <a:spcPts val="1500"/>
                        </a:lnSpc>
                        <a:spcBef>
                          <a:spcPts val="0"/>
                        </a:spcBef>
                        <a:spcAft>
                          <a:spcPts val="600"/>
                        </a:spcAft>
                      </a:pPr>
                      <a:r>
                        <a:rPr lang="en-US" sz="1200" dirty="0">
                          <a:effectLst/>
                        </a:rPr>
                        <a:t>11.1%</a:t>
                      </a:r>
                      <a:endParaRPr lang="en-US" sz="1200" dirty="0">
                        <a:solidFill>
                          <a:srgbClr val="262626"/>
                        </a:solidFill>
                        <a:effectLst/>
                        <a:latin typeface="Arial" panose="020B0604020202020204" pitchFamily="34" charset="0"/>
                        <a:ea typeface="Garamond" panose="02020404030301010803" pitchFamily="18" charset="0"/>
                        <a:cs typeface="Times New Roman" panose="02020603050405020304" pitchFamily="18" charset="0"/>
                      </a:endParaRPr>
                    </a:p>
                  </a:txBody>
                  <a:tcPr marL="73025" marR="73025" marT="0" marB="0" anchor="ctr"/>
                </a:tc>
                <a:tc>
                  <a:txBody>
                    <a:bodyPr/>
                    <a:lstStyle/>
                    <a:p>
                      <a:pPr marL="0" marR="0" algn="ctr">
                        <a:lnSpc>
                          <a:spcPts val="1500"/>
                        </a:lnSpc>
                        <a:spcBef>
                          <a:spcPts val="0"/>
                        </a:spcBef>
                        <a:spcAft>
                          <a:spcPts val="600"/>
                        </a:spcAft>
                      </a:pPr>
                      <a:r>
                        <a:rPr lang="en-US" sz="1200" dirty="0">
                          <a:effectLst/>
                        </a:rPr>
                        <a:t>12.2%</a:t>
                      </a:r>
                      <a:endParaRPr lang="en-US" sz="1200" dirty="0">
                        <a:solidFill>
                          <a:srgbClr val="262626"/>
                        </a:solidFill>
                        <a:effectLst/>
                        <a:latin typeface="Arial" panose="020B0604020202020204" pitchFamily="34" charset="0"/>
                        <a:ea typeface="Garamond" panose="02020404030301010803" pitchFamily="18" charset="0"/>
                        <a:cs typeface="Times New Roman" panose="02020603050405020304" pitchFamily="18" charset="0"/>
                      </a:endParaRPr>
                    </a:p>
                  </a:txBody>
                  <a:tcPr marL="73025" marR="73025" marT="0" marB="0" anchor="ctr"/>
                </a:tc>
                <a:extLst>
                  <a:ext uri="{0D108BD9-81ED-4DB2-BD59-A6C34878D82A}">
                    <a16:rowId xmlns:a16="http://schemas.microsoft.com/office/drawing/2014/main" val="3263416615"/>
                  </a:ext>
                </a:extLst>
              </a:tr>
              <a:tr h="274320">
                <a:tc>
                  <a:txBody>
                    <a:bodyPr/>
                    <a:lstStyle/>
                    <a:p>
                      <a:pPr marL="0" marR="0" algn="ctr">
                        <a:lnSpc>
                          <a:spcPts val="1500"/>
                        </a:lnSpc>
                        <a:spcBef>
                          <a:spcPts val="0"/>
                        </a:spcBef>
                        <a:spcAft>
                          <a:spcPts val="600"/>
                        </a:spcAft>
                      </a:pPr>
                      <a:r>
                        <a:rPr lang="en-US" sz="1200" dirty="0">
                          <a:solidFill>
                            <a:schemeClr val="tx1"/>
                          </a:solidFill>
                          <a:effectLst/>
                        </a:rPr>
                        <a:t>All</a:t>
                      </a:r>
                      <a:endParaRPr lang="en-US" sz="1200" dirty="0">
                        <a:solidFill>
                          <a:schemeClr val="tx1"/>
                        </a:solidFill>
                        <a:effectLst/>
                        <a:latin typeface="Arial" panose="020B0604020202020204" pitchFamily="34" charset="0"/>
                        <a:ea typeface="Garamond" panose="02020404030301010803" pitchFamily="18" charset="0"/>
                        <a:cs typeface="Times New Roman" panose="02020603050405020304" pitchFamily="18" charset="0"/>
                      </a:endParaRPr>
                    </a:p>
                  </a:txBody>
                  <a:tcPr marL="73025" marR="73025" marT="0" marB="0" anchor="ctr">
                    <a:solidFill>
                      <a:schemeClr val="bg2"/>
                    </a:solidFill>
                  </a:tcPr>
                </a:tc>
                <a:tc>
                  <a:txBody>
                    <a:bodyPr/>
                    <a:lstStyle/>
                    <a:p>
                      <a:pPr marL="0" marR="0" algn="ctr">
                        <a:lnSpc>
                          <a:spcPts val="1500"/>
                        </a:lnSpc>
                        <a:spcBef>
                          <a:spcPts val="0"/>
                        </a:spcBef>
                        <a:spcAft>
                          <a:spcPts val="600"/>
                        </a:spcAft>
                      </a:pPr>
                      <a:r>
                        <a:rPr lang="en-US" sz="1200" dirty="0">
                          <a:effectLst/>
                        </a:rPr>
                        <a:t>36.6%</a:t>
                      </a:r>
                      <a:endParaRPr lang="en-US" sz="1200" dirty="0">
                        <a:solidFill>
                          <a:srgbClr val="262626"/>
                        </a:solidFill>
                        <a:effectLst/>
                        <a:latin typeface="Arial" panose="020B0604020202020204" pitchFamily="34" charset="0"/>
                        <a:ea typeface="Garamond" panose="02020404030301010803" pitchFamily="18" charset="0"/>
                        <a:cs typeface="Times New Roman" panose="02020603050405020304" pitchFamily="18" charset="0"/>
                      </a:endParaRPr>
                    </a:p>
                  </a:txBody>
                  <a:tcPr marL="73025" marR="73025" marT="0" marB="0" anchor="ctr"/>
                </a:tc>
                <a:tc>
                  <a:txBody>
                    <a:bodyPr/>
                    <a:lstStyle/>
                    <a:p>
                      <a:pPr marL="0" marR="0" algn="ctr">
                        <a:lnSpc>
                          <a:spcPts val="1500"/>
                        </a:lnSpc>
                        <a:spcBef>
                          <a:spcPts val="0"/>
                        </a:spcBef>
                        <a:spcAft>
                          <a:spcPts val="600"/>
                        </a:spcAft>
                      </a:pPr>
                      <a:r>
                        <a:rPr lang="en-US" sz="1200" dirty="0">
                          <a:effectLst/>
                        </a:rPr>
                        <a:t>60.0%</a:t>
                      </a:r>
                      <a:endParaRPr lang="en-US" sz="1200" dirty="0">
                        <a:solidFill>
                          <a:srgbClr val="262626"/>
                        </a:solidFill>
                        <a:effectLst/>
                        <a:latin typeface="Arial" panose="020B0604020202020204" pitchFamily="34" charset="0"/>
                        <a:ea typeface="Garamond" panose="02020404030301010803" pitchFamily="18" charset="0"/>
                        <a:cs typeface="Times New Roman" panose="02020603050405020304" pitchFamily="18" charset="0"/>
                      </a:endParaRPr>
                    </a:p>
                  </a:txBody>
                  <a:tcPr marL="73025" marR="73025" marT="0" marB="0" anchor="ctr"/>
                </a:tc>
                <a:extLst>
                  <a:ext uri="{0D108BD9-81ED-4DB2-BD59-A6C34878D82A}">
                    <a16:rowId xmlns:a16="http://schemas.microsoft.com/office/drawing/2014/main" val="2614845267"/>
                  </a:ext>
                </a:extLst>
              </a:tr>
            </a:tbl>
          </a:graphicData>
        </a:graphic>
      </p:graphicFrame>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634066" y="3004087"/>
            <a:ext cx="6011332" cy="3727026"/>
          </a:xfrm>
          <a:prstGeom prst="rect">
            <a:avLst/>
          </a:prstGeom>
        </p:spPr>
      </p:pic>
    </p:spTree>
    <p:extLst>
      <p:ext uri="{BB962C8B-B14F-4D97-AF65-F5344CB8AC3E}">
        <p14:creationId xmlns:p14="http://schemas.microsoft.com/office/powerpoint/2010/main" val="1257529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p:cNvCxnSpPr/>
          <p:nvPr/>
        </p:nvCxnSpPr>
        <p:spPr>
          <a:xfrm>
            <a:off x="477058" y="275704"/>
            <a:ext cx="0" cy="959662"/>
          </a:xfrm>
          <a:prstGeom prst="line">
            <a:avLst/>
          </a:prstGeom>
          <a:ln w="19050" cmpd="sng">
            <a:solidFill>
              <a:srgbClr val="E2712F"/>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p:txBody>
          <a:bodyPr/>
          <a:lstStyle/>
          <a:p>
            <a:r>
              <a:rPr lang="en-US" dirty="0"/>
              <a:t>Recap of Last Year</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1461933"/>
            <a:ext cx="1717907" cy="132873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53322">
            <a:off x="5052105" y="1679041"/>
            <a:ext cx="3529693" cy="642404"/>
          </a:xfrm>
          <a:prstGeom prst="rect">
            <a:avLst/>
          </a:prstGeom>
        </p:spPr>
      </p:pic>
      <p:pic>
        <p:nvPicPr>
          <p:cNvPr id="4" name="Picture 3"/>
          <p:cNvPicPr>
            <a:picLocks noChangeAspect="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20747714">
            <a:off x="791583" y="5068616"/>
            <a:ext cx="1914525" cy="487777"/>
          </a:xfrm>
          <a:prstGeom prst="rect">
            <a:avLst/>
          </a:prstGeom>
        </p:spPr>
      </p:pic>
      <p:pic>
        <p:nvPicPr>
          <p:cNvPr id="6" name="Picture 5"/>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692566">
            <a:off x="6731661" y="4555114"/>
            <a:ext cx="1721014" cy="1228724"/>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132" y="3274114"/>
            <a:ext cx="886067" cy="886067"/>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07998" y="3022275"/>
            <a:ext cx="1584999" cy="503677"/>
          </a:xfrm>
          <a:prstGeom prst="rect">
            <a:avLst/>
          </a:prstGeom>
        </p:spPr>
      </p:pic>
      <p:pic>
        <p:nvPicPr>
          <p:cNvPr id="10" name="Picture 9"/>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97326" y="1938849"/>
            <a:ext cx="5794552" cy="3197970"/>
          </a:xfrm>
          <a:prstGeom prst="rect">
            <a:avLst/>
          </a:prstGeom>
        </p:spPr>
      </p:pic>
      <p:pic>
        <p:nvPicPr>
          <p:cNvPr id="11" name="Picture 10">
            <a:extLst>
              <a:ext uri="{FF2B5EF4-FFF2-40B4-BE49-F238E27FC236}">
                <a16:creationId xmlns:a16="http://schemas.microsoft.com/office/drawing/2014/main" id="{A0ED3D2D-9F1F-4292-AB57-B0C1F99E7F63}"/>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15212" y="5257800"/>
            <a:ext cx="2214157" cy="1107079"/>
          </a:xfrm>
          <a:prstGeom prst="rect">
            <a:avLst/>
          </a:prstGeom>
        </p:spPr>
      </p:pic>
    </p:spTree>
    <p:extLst>
      <p:ext uri="{BB962C8B-B14F-4D97-AF65-F5344CB8AC3E}">
        <p14:creationId xmlns:p14="http://schemas.microsoft.com/office/powerpoint/2010/main" val="1193875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86200" y="1733490"/>
            <a:ext cx="2133601" cy="400110"/>
          </a:xfrm>
          <a:prstGeom prst="rect">
            <a:avLst/>
          </a:prstGeom>
          <a:solidFill>
            <a:srgbClr val="FFFF00"/>
          </a:solidFill>
        </p:spPr>
        <p:txBody>
          <a:bodyPr wrap="square" rtlCol="0">
            <a:spAutoFit/>
          </a:bodyPr>
          <a:lstStyle/>
          <a:p>
            <a:pPr marL="400049" lvl="2">
              <a:spcBef>
                <a:spcPts val="1200"/>
              </a:spcBef>
            </a:pPr>
            <a:r>
              <a:rPr lang="en-US" sz="2000" b="1" dirty="0">
                <a:solidFill>
                  <a:srgbClr val="262626"/>
                </a:solidFill>
              </a:rPr>
              <a:t>10.5% RMSE</a:t>
            </a:r>
          </a:p>
        </p:txBody>
      </p:sp>
      <p:sp>
        <p:nvSpPr>
          <p:cNvPr id="8" name="Text Placeholder 6"/>
          <p:cNvSpPr>
            <a:spLocks noGrp="1"/>
          </p:cNvSpPr>
          <p:nvPr>
            <p:ph type="body" sz="quarter" idx="4294967295"/>
          </p:nvPr>
        </p:nvSpPr>
        <p:spPr>
          <a:xfrm>
            <a:off x="592666" y="1219200"/>
            <a:ext cx="8170334" cy="1828800"/>
          </a:xfrm>
          <a:prstGeom prst="rect">
            <a:avLst/>
          </a:prstGeom>
        </p:spPr>
        <p:txBody>
          <a:bodyPr/>
          <a:lstStyle/>
          <a:p>
            <a:pPr marL="222249" lvl="1" indent="-342900">
              <a:spcBef>
                <a:spcPts val="1200"/>
              </a:spcBef>
              <a:buFont typeface="Arial" panose="020B0604020202020204" pitchFamily="34" charset="0"/>
              <a:buChar char="•"/>
            </a:pPr>
            <a:r>
              <a:rPr lang="en-US" sz="2400" dirty="0">
                <a:solidFill>
                  <a:srgbClr val="262626"/>
                </a:solidFill>
              </a:rPr>
              <a:t>Daysim vs. </a:t>
            </a:r>
            <a:r>
              <a:rPr lang="en-US" sz="2400" dirty="0" err="1">
                <a:solidFill>
                  <a:srgbClr val="262626"/>
                </a:solidFill>
              </a:rPr>
              <a:t>AirSage</a:t>
            </a:r>
            <a:endParaRPr lang="en-US" sz="2400" dirty="0">
              <a:solidFill>
                <a:srgbClr val="262626"/>
              </a:solidFill>
            </a:endParaRPr>
          </a:p>
          <a:p>
            <a:pPr marL="742949" lvl="2" indent="-342900">
              <a:spcBef>
                <a:spcPts val="1200"/>
              </a:spcBef>
              <a:buFont typeface="Arial" panose="020B0604020202020204" pitchFamily="34" charset="0"/>
              <a:buChar char="─"/>
            </a:pPr>
            <a:r>
              <a:rPr lang="en-US" sz="2000" dirty="0">
                <a:solidFill>
                  <a:srgbClr val="262626"/>
                </a:solidFill>
              </a:rPr>
              <a:t>Very good agreement –</a:t>
            </a:r>
          </a:p>
          <a:p>
            <a:pPr marL="742949" lvl="2" indent="-342900">
              <a:spcBef>
                <a:spcPts val="1200"/>
              </a:spcBef>
              <a:buFont typeface="Arial" panose="020B0604020202020204" pitchFamily="34" charset="0"/>
              <a:buChar char="─"/>
            </a:pPr>
            <a:r>
              <a:rPr lang="en-US" sz="2000" dirty="0">
                <a:solidFill>
                  <a:srgbClr val="262626"/>
                </a:solidFill>
              </a:rPr>
              <a:t>All cells within +/- 1%</a:t>
            </a:r>
          </a:p>
          <a:p>
            <a:pPr marL="742949" lvl="2" indent="-342900">
              <a:spcBef>
                <a:spcPts val="1200"/>
              </a:spcBef>
              <a:buFont typeface="Arial" panose="020B0604020202020204" pitchFamily="34" charset="0"/>
              <a:buChar char="─"/>
            </a:pPr>
            <a:r>
              <a:rPr lang="en-US" sz="2000" dirty="0">
                <a:solidFill>
                  <a:srgbClr val="262626"/>
                </a:solidFill>
              </a:rPr>
              <a:t>All residence/work Super Districts within +/-2.5%</a:t>
            </a:r>
          </a:p>
        </p:txBody>
      </p:sp>
      <p:sp>
        <p:nvSpPr>
          <p:cNvPr id="2" name="Title 1"/>
          <p:cNvSpPr>
            <a:spLocks noGrp="1"/>
          </p:cNvSpPr>
          <p:nvPr>
            <p:ph type="title"/>
          </p:nvPr>
        </p:nvSpPr>
        <p:spPr>
          <a:xfrm>
            <a:off x="592666" y="274638"/>
            <a:ext cx="8094133" cy="714473"/>
          </a:xfrm>
        </p:spPr>
        <p:txBody>
          <a:bodyPr>
            <a:normAutofit/>
          </a:bodyPr>
          <a:lstStyle/>
          <a:p>
            <a:r>
              <a:rPr lang="en-US" dirty="0"/>
              <a:t>Total Daysim Trip Table vs. </a:t>
            </a:r>
            <a:r>
              <a:rPr lang="en-US" dirty="0" err="1"/>
              <a:t>AirSage</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3048000"/>
            <a:ext cx="8961120" cy="3210039"/>
          </a:xfrm>
          <a:prstGeom prst="rect">
            <a:avLst/>
          </a:prstGeom>
        </p:spPr>
      </p:pic>
    </p:spTree>
    <p:extLst>
      <p:ext uri="{BB962C8B-B14F-4D97-AF65-F5344CB8AC3E}">
        <p14:creationId xmlns:p14="http://schemas.microsoft.com/office/powerpoint/2010/main" val="12669327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590800" y="2667000"/>
            <a:ext cx="6027576" cy="3683140"/>
          </a:xfrm>
          <a:prstGeom prst="rect">
            <a:avLst/>
          </a:prstGeom>
        </p:spPr>
      </p:pic>
      <p:sp>
        <p:nvSpPr>
          <p:cNvPr id="2" name="Title 1"/>
          <p:cNvSpPr>
            <a:spLocks noGrp="1"/>
          </p:cNvSpPr>
          <p:nvPr>
            <p:ph type="title"/>
          </p:nvPr>
        </p:nvSpPr>
        <p:spPr>
          <a:xfrm>
            <a:off x="592666" y="428527"/>
            <a:ext cx="8094133" cy="714473"/>
          </a:xfrm>
        </p:spPr>
        <p:txBody>
          <a:bodyPr>
            <a:normAutofit/>
          </a:bodyPr>
          <a:lstStyle/>
          <a:p>
            <a:r>
              <a:rPr lang="en-US" dirty="0"/>
              <a:t>Assignment Validation</a:t>
            </a:r>
          </a:p>
        </p:txBody>
      </p:sp>
      <p:sp>
        <p:nvSpPr>
          <p:cNvPr id="8" name="Text Placeholder 6"/>
          <p:cNvSpPr>
            <a:spLocks noGrp="1"/>
          </p:cNvSpPr>
          <p:nvPr>
            <p:ph type="body" sz="quarter" idx="4294967295"/>
          </p:nvPr>
        </p:nvSpPr>
        <p:spPr>
          <a:xfrm>
            <a:off x="592666" y="1295400"/>
            <a:ext cx="8170334" cy="3276600"/>
          </a:xfrm>
          <a:prstGeom prst="rect">
            <a:avLst/>
          </a:prstGeom>
        </p:spPr>
        <p:txBody>
          <a:bodyPr/>
          <a:lstStyle/>
          <a:p>
            <a:pPr marL="222249" lvl="1" indent="-342900">
              <a:spcBef>
                <a:spcPts val="1200"/>
              </a:spcBef>
              <a:buFont typeface="Arial" panose="020B0604020202020204" pitchFamily="34" charset="0"/>
              <a:buChar char="•"/>
            </a:pPr>
            <a:r>
              <a:rPr lang="en-US" sz="2400" dirty="0">
                <a:solidFill>
                  <a:srgbClr val="262626"/>
                </a:solidFill>
              </a:rPr>
              <a:t>Great fit!</a:t>
            </a:r>
          </a:p>
          <a:p>
            <a:pPr marL="742949" lvl="2" indent="-342900">
              <a:spcBef>
                <a:spcPts val="1200"/>
              </a:spcBef>
              <a:buFont typeface="Arial" panose="020B0604020202020204" pitchFamily="34" charset="0"/>
              <a:buChar char="─"/>
            </a:pPr>
            <a:r>
              <a:rPr lang="en-US" sz="2000" dirty="0">
                <a:solidFill>
                  <a:srgbClr val="262626"/>
                </a:solidFill>
              </a:rPr>
              <a:t>Better than old model	</a:t>
            </a:r>
          </a:p>
          <a:p>
            <a:pPr marL="742949" lvl="2" indent="-342900">
              <a:spcBef>
                <a:spcPts val="1200"/>
              </a:spcBef>
              <a:buFont typeface="Arial" panose="020B0604020202020204" pitchFamily="34" charset="0"/>
              <a:buChar char="─"/>
            </a:pPr>
            <a:r>
              <a:rPr lang="en-US" sz="2000" dirty="0">
                <a:solidFill>
                  <a:srgbClr val="262626"/>
                </a:solidFill>
              </a:rPr>
              <a:t>Far exceeds TDOT standards</a:t>
            </a:r>
          </a:p>
          <a:p>
            <a:pPr marL="742949" lvl="2" indent="-342900">
              <a:spcBef>
                <a:spcPts val="1200"/>
              </a:spcBef>
              <a:buFont typeface="Arial" panose="020B0604020202020204" pitchFamily="34" charset="0"/>
              <a:buChar char="─"/>
            </a:pPr>
            <a:r>
              <a:rPr lang="en-US" sz="2000" dirty="0">
                <a:solidFill>
                  <a:srgbClr val="262626"/>
                </a:solidFill>
              </a:rPr>
              <a:t>No ODME, </a:t>
            </a:r>
            <a:br>
              <a:rPr lang="en-US" sz="2000" dirty="0">
                <a:solidFill>
                  <a:srgbClr val="262626"/>
                </a:solidFill>
              </a:rPr>
            </a:br>
            <a:r>
              <a:rPr lang="en-US" sz="2000" dirty="0">
                <a:solidFill>
                  <a:srgbClr val="262626"/>
                </a:solidFill>
              </a:rPr>
              <a:t>only </a:t>
            </a:r>
            <a:br>
              <a:rPr lang="en-US" sz="2000" dirty="0">
                <a:solidFill>
                  <a:srgbClr val="262626"/>
                </a:solidFill>
              </a:rPr>
            </a:br>
            <a:r>
              <a:rPr lang="en-US" sz="2000" dirty="0" err="1">
                <a:solidFill>
                  <a:srgbClr val="262626"/>
                </a:solidFill>
              </a:rPr>
              <a:t>screenline</a:t>
            </a:r>
            <a:r>
              <a:rPr lang="en-US" sz="2000" dirty="0">
                <a:solidFill>
                  <a:srgbClr val="262626"/>
                </a:solidFill>
              </a:rPr>
              <a:t> </a:t>
            </a:r>
            <a:br>
              <a:rPr lang="en-US" sz="2000" dirty="0">
                <a:solidFill>
                  <a:srgbClr val="262626"/>
                </a:solidFill>
              </a:rPr>
            </a:br>
            <a:r>
              <a:rPr lang="en-US" sz="2000" dirty="0">
                <a:solidFill>
                  <a:srgbClr val="262626"/>
                </a:solidFill>
              </a:rPr>
              <a:t>factoring</a:t>
            </a:r>
          </a:p>
        </p:txBody>
      </p:sp>
      <p:graphicFrame>
        <p:nvGraphicFramePr>
          <p:cNvPr id="3" name="Table 2"/>
          <p:cNvGraphicFramePr>
            <a:graphicFrameLocks noGrp="1"/>
          </p:cNvGraphicFramePr>
          <p:nvPr>
            <p:extLst>
              <p:ext uri="{D42A27DB-BD31-4B8C-83A1-F6EECF244321}">
                <p14:modId xmlns:p14="http://schemas.microsoft.com/office/powerpoint/2010/main" val="1716499685"/>
              </p:ext>
            </p:extLst>
          </p:nvPr>
        </p:nvGraphicFramePr>
        <p:xfrm>
          <a:off x="4953000" y="401367"/>
          <a:ext cx="3978488" cy="2575560"/>
        </p:xfrm>
        <a:graphic>
          <a:graphicData uri="http://schemas.openxmlformats.org/drawingml/2006/table">
            <a:tbl>
              <a:tblPr firstRow="1" firstCol="1" bandRow="1">
                <a:tableStyleId>{5C22544A-7EE6-4342-B048-85BDC9FD1C3A}</a:tableStyleId>
              </a:tblPr>
              <a:tblGrid>
                <a:gridCol w="1428702">
                  <a:extLst>
                    <a:ext uri="{9D8B030D-6E8A-4147-A177-3AD203B41FA5}">
                      <a16:colId xmlns:a16="http://schemas.microsoft.com/office/drawing/2014/main" val="2825277039"/>
                    </a:ext>
                  </a:extLst>
                </a:gridCol>
                <a:gridCol w="1178185">
                  <a:extLst>
                    <a:ext uri="{9D8B030D-6E8A-4147-A177-3AD203B41FA5}">
                      <a16:colId xmlns:a16="http://schemas.microsoft.com/office/drawing/2014/main" val="3698695339"/>
                    </a:ext>
                  </a:extLst>
                </a:gridCol>
                <a:gridCol w="1371601">
                  <a:extLst>
                    <a:ext uri="{9D8B030D-6E8A-4147-A177-3AD203B41FA5}">
                      <a16:colId xmlns:a16="http://schemas.microsoft.com/office/drawing/2014/main" val="2949120660"/>
                    </a:ext>
                  </a:extLst>
                </a:gridCol>
              </a:tblGrid>
              <a:tr h="381000">
                <a:tc>
                  <a:txBody>
                    <a:bodyPr/>
                    <a:lstStyle/>
                    <a:p>
                      <a:pPr marL="0" marR="0" algn="ctr">
                        <a:lnSpc>
                          <a:spcPct val="115000"/>
                        </a:lnSpc>
                        <a:spcBef>
                          <a:spcPts val="0"/>
                        </a:spcBef>
                        <a:spcAft>
                          <a:spcPts val="0"/>
                        </a:spcAft>
                      </a:pPr>
                      <a:r>
                        <a:rPr lang="en-US" sz="1200" cap="all" dirty="0">
                          <a:solidFill>
                            <a:schemeClr val="tx1"/>
                          </a:solidFill>
                          <a:effectLst/>
                        </a:rPr>
                        <a:t>Volume Range </a:t>
                      </a:r>
                      <a:endParaRPr lang="en-US" sz="1200" b="1" cap="all" dirty="0">
                        <a:solidFill>
                          <a:schemeClr val="tx1"/>
                        </a:solidFill>
                        <a:effectLst/>
                        <a:latin typeface="Arial" panose="020B0604020202020204" pitchFamily="34" charset="0"/>
                        <a:ea typeface="Garamond" panose="02020404030301010803" pitchFamily="18" charset="0"/>
                      </a:endParaRPr>
                    </a:p>
                  </a:txBody>
                  <a:tcPr marL="73025" marR="73025" marT="0" marB="0" anchor="ctr">
                    <a:solidFill>
                      <a:schemeClr val="bg2"/>
                    </a:solidFill>
                  </a:tcPr>
                </a:tc>
                <a:tc>
                  <a:txBody>
                    <a:bodyPr/>
                    <a:lstStyle/>
                    <a:p>
                      <a:pPr marL="0" marR="0" algn="ctr">
                        <a:lnSpc>
                          <a:spcPct val="115000"/>
                        </a:lnSpc>
                        <a:spcBef>
                          <a:spcPts val="0"/>
                        </a:spcBef>
                        <a:spcAft>
                          <a:spcPts val="0"/>
                        </a:spcAft>
                      </a:pPr>
                      <a:r>
                        <a:rPr lang="en-US" sz="1200" cap="all" dirty="0">
                          <a:solidFill>
                            <a:schemeClr val="tx1"/>
                          </a:solidFill>
                          <a:effectLst/>
                        </a:rPr>
                        <a:t>RMSE</a:t>
                      </a:r>
                      <a:endParaRPr lang="en-US" sz="1200" b="1" cap="all" dirty="0">
                        <a:solidFill>
                          <a:schemeClr val="tx1"/>
                        </a:solidFill>
                        <a:effectLst/>
                        <a:latin typeface="Arial" panose="020B0604020202020204" pitchFamily="34" charset="0"/>
                        <a:ea typeface="Garamond" panose="02020404030301010803" pitchFamily="18" charset="0"/>
                      </a:endParaRPr>
                    </a:p>
                  </a:txBody>
                  <a:tcPr marL="73025" marR="73025" marT="0" marB="0" anchor="ctr">
                    <a:solidFill>
                      <a:schemeClr val="bg2"/>
                    </a:solidFill>
                  </a:tcPr>
                </a:tc>
                <a:tc>
                  <a:txBody>
                    <a:bodyPr/>
                    <a:lstStyle/>
                    <a:p>
                      <a:pPr marL="0" marR="0" algn="ctr">
                        <a:lnSpc>
                          <a:spcPct val="115000"/>
                        </a:lnSpc>
                        <a:spcBef>
                          <a:spcPts val="0"/>
                        </a:spcBef>
                        <a:spcAft>
                          <a:spcPts val="0"/>
                        </a:spcAft>
                      </a:pPr>
                      <a:r>
                        <a:rPr lang="en-US" sz="1200" cap="all" dirty="0">
                          <a:solidFill>
                            <a:schemeClr val="tx1"/>
                          </a:solidFill>
                          <a:effectLst/>
                        </a:rPr>
                        <a:t>TDOT Maximum</a:t>
                      </a:r>
                      <a:endParaRPr lang="en-US" sz="1200" b="1" cap="all" dirty="0">
                        <a:solidFill>
                          <a:schemeClr val="tx1"/>
                        </a:solidFill>
                        <a:effectLst/>
                        <a:latin typeface="Arial" panose="020B0604020202020204" pitchFamily="34" charset="0"/>
                        <a:ea typeface="Garamond" panose="02020404030301010803" pitchFamily="18" charset="0"/>
                      </a:endParaRPr>
                    </a:p>
                  </a:txBody>
                  <a:tcPr marL="73025" marR="73025" marT="0" marB="0" anchor="ctr">
                    <a:solidFill>
                      <a:schemeClr val="bg2"/>
                    </a:solidFill>
                  </a:tcPr>
                </a:tc>
                <a:extLst>
                  <a:ext uri="{0D108BD9-81ED-4DB2-BD59-A6C34878D82A}">
                    <a16:rowId xmlns:a16="http://schemas.microsoft.com/office/drawing/2014/main" val="2366829095"/>
                  </a:ext>
                </a:extLst>
              </a:tr>
              <a:tr h="274320">
                <a:tc>
                  <a:txBody>
                    <a:bodyPr/>
                    <a:lstStyle/>
                    <a:p>
                      <a:pPr marL="0" marR="0" algn="ctr">
                        <a:lnSpc>
                          <a:spcPts val="1500"/>
                        </a:lnSpc>
                        <a:spcBef>
                          <a:spcPts val="0"/>
                        </a:spcBef>
                        <a:spcAft>
                          <a:spcPts val="600"/>
                        </a:spcAft>
                      </a:pPr>
                      <a:r>
                        <a:rPr lang="en-US" sz="1200" dirty="0">
                          <a:solidFill>
                            <a:schemeClr val="tx1"/>
                          </a:solidFill>
                          <a:effectLst/>
                        </a:rPr>
                        <a:t>&lt; 5,000</a:t>
                      </a:r>
                      <a:endParaRPr lang="en-US" sz="1200" dirty="0">
                        <a:solidFill>
                          <a:schemeClr val="tx1"/>
                        </a:solidFill>
                        <a:effectLst/>
                        <a:latin typeface="Arial" panose="020B0604020202020204" pitchFamily="34" charset="0"/>
                        <a:ea typeface="Garamond" panose="02020404030301010803" pitchFamily="18" charset="0"/>
                        <a:cs typeface="Times New Roman" panose="02020603050405020304" pitchFamily="18" charset="0"/>
                      </a:endParaRPr>
                    </a:p>
                  </a:txBody>
                  <a:tcPr marL="73025" marR="73025" marT="0" marB="0" anchor="ctr">
                    <a:solidFill>
                      <a:schemeClr val="bg2"/>
                    </a:solidFill>
                  </a:tcPr>
                </a:tc>
                <a:tc>
                  <a:txBody>
                    <a:bodyPr/>
                    <a:lstStyle/>
                    <a:p>
                      <a:pPr marL="0" marR="0" algn="ctr">
                        <a:lnSpc>
                          <a:spcPts val="1500"/>
                        </a:lnSpc>
                        <a:spcBef>
                          <a:spcPts val="0"/>
                        </a:spcBef>
                        <a:spcAft>
                          <a:spcPts val="600"/>
                        </a:spcAft>
                      </a:pPr>
                      <a:r>
                        <a:rPr lang="en-US" sz="1200" dirty="0">
                          <a:effectLst/>
                        </a:rPr>
                        <a:t>62.1%</a:t>
                      </a:r>
                      <a:endParaRPr lang="en-US" sz="1200" dirty="0">
                        <a:solidFill>
                          <a:srgbClr val="262626"/>
                        </a:solidFill>
                        <a:effectLst/>
                        <a:latin typeface="Arial" panose="020B0604020202020204" pitchFamily="34" charset="0"/>
                        <a:ea typeface="Garamond" panose="02020404030301010803" pitchFamily="18" charset="0"/>
                        <a:cs typeface="Times New Roman" panose="02020603050405020304" pitchFamily="18" charset="0"/>
                      </a:endParaRPr>
                    </a:p>
                  </a:txBody>
                  <a:tcPr marL="73025" marR="73025" marT="0" marB="0" anchor="ctr"/>
                </a:tc>
                <a:tc>
                  <a:txBody>
                    <a:bodyPr/>
                    <a:lstStyle/>
                    <a:p>
                      <a:pPr marL="0" marR="0" algn="ctr">
                        <a:lnSpc>
                          <a:spcPts val="1500"/>
                        </a:lnSpc>
                        <a:spcBef>
                          <a:spcPts val="0"/>
                        </a:spcBef>
                        <a:spcAft>
                          <a:spcPts val="600"/>
                        </a:spcAft>
                      </a:pPr>
                      <a:r>
                        <a:rPr lang="en-US" sz="1200" dirty="0">
                          <a:effectLst/>
                        </a:rPr>
                        <a:t>100%</a:t>
                      </a:r>
                      <a:endParaRPr lang="en-US" sz="1200" dirty="0">
                        <a:solidFill>
                          <a:srgbClr val="262626"/>
                        </a:solidFill>
                        <a:effectLst/>
                        <a:latin typeface="Arial" panose="020B0604020202020204" pitchFamily="34" charset="0"/>
                        <a:ea typeface="Garamond" panose="02020404030301010803" pitchFamily="18" charset="0"/>
                        <a:cs typeface="Times New Roman" panose="02020603050405020304" pitchFamily="18" charset="0"/>
                      </a:endParaRPr>
                    </a:p>
                  </a:txBody>
                  <a:tcPr marL="73025" marR="73025" marT="0" marB="0" anchor="ctr"/>
                </a:tc>
                <a:extLst>
                  <a:ext uri="{0D108BD9-81ED-4DB2-BD59-A6C34878D82A}">
                    <a16:rowId xmlns:a16="http://schemas.microsoft.com/office/drawing/2014/main" val="756935118"/>
                  </a:ext>
                </a:extLst>
              </a:tr>
              <a:tr h="274320">
                <a:tc>
                  <a:txBody>
                    <a:bodyPr/>
                    <a:lstStyle/>
                    <a:p>
                      <a:pPr marL="0" marR="0" algn="ctr">
                        <a:lnSpc>
                          <a:spcPts val="1500"/>
                        </a:lnSpc>
                        <a:spcBef>
                          <a:spcPts val="0"/>
                        </a:spcBef>
                        <a:spcAft>
                          <a:spcPts val="600"/>
                        </a:spcAft>
                      </a:pPr>
                      <a:r>
                        <a:rPr lang="en-US" sz="1200" dirty="0">
                          <a:solidFill>
                            <a:schemeClr val="tx1"/>
                          </a:solidFill>
                          <a:effectLst/>
                        </a:rPr>
                        <a:t>5,000 to 10,000</a:t>
                      </a:r>
                      <a:endParaRPr lang="en-US" sz="1200" dirty="0">
                        <a:solidFill>
                          <a:schemeClr val="tx1"/>
                        </a:solidFill>
                        <a:effectLst/>
                        <a:latin typeface="Arial" panose="020B0604020202020204" pitchFamily="34" charset="0"/>
                        <a:ea typeface="Garamond" panose="02020404030301010803" pitchFamily="18" charset="0"/>
                        <a:cs typeface="Times New Roman" panose="02020603050405020304" pitchFamily="18" charset="0"/>
                      </a:endParaRPr>
                    </a:p>
                  </a:txBody>
                  <a:tcPr marL="73025" marR="73025" marT="0" marB="0" anchor="ctr">
                    <a:solidFill>
                      <a:schemeClr val="bg2"/>
                    </a:solidFill>
                  </a:tcPr>
                </a:tc>
                <a:tc>
                  <a:txBody>
                    <a:bodyPr/>
                    <a:lstStyle/>
                    <a:p>
                      <a:pPr marL="0" marR="0" algn="ctr">
                        <a:lnSpc>
                          <a:spcPts val="1500"/>
                        </a:lnSpc>
                        <a:spcBef>
                          <a:spcPts val="0"/>
                        </a:spcBef>
                        <a:spcAft>
                          <a:spcPts val="600"/>
                        </a:spcAft>
                      </a:pPr>
                      <a:r>
                        <a:rPr lang="en-US" sz="1200" dirty="0">
                          <a:effectLst/>
                        </a:rPr>
                        <a:t>37.9%</a:t>
                      </a:r>
                      <a:endParaRPr lang="en-US" sz="1200" dirty="0">
                        <a:solidFill>
                          <a:srgbClr val="262626"/>
                        </a:solidFill>
                        <a:effectLst/>
                        <a:latin typeface="Arial" panose="020B0604020202020204" pitchFamily="34" charset="0"/>
                        <a:ea typeface="Garamond" panose="02020404030301010803" pitchFamily="18" charset="0"/>
                        <a:cs typeface="Times New Roman" panose="02020603050405020304" pitchFamily="18" charset="0"/>
                      </a:endParaRPr>
                    </a:p>
                  </a:txBody>
                  <a:tcPr marL="73025" marR="73025" marT="0" marB="0" anchor="ctr"/>
                </a:tc>
                <a:tc>
                  <a:txBody>
                    <a:bodyPr/>
                    <a:lstStyle/>
                    <a:p>
                      <a:pPr marL="0" marR="0" algn="ctr">
                        <a:lnSpc>
                          <a:spcPts val="1500"/>
                        </a:lnSpc>
                        <a:spcBef>
                          <a:spcPts val="0"/>
                        </a:spcBef>
                        <a:spcAft>
                          <a:spcPts val="600"/>
                        </a:spcAft>
                      </a:pPr>
                      <a:r>
                        <a:rPr lang="en-US" sz="1200">
                          <a:effectLst/>
                        </a:rPr>
                        <a:t>45%</a:t>
                      </a:r>
                      <a:endParaRPr lang="en-US" sz="1200">
                        <a:solidFill>
                          <a:srgbClr val="262626"/>
                        </a:solidFill>
                        <a:effectLst/>
                        <a:latin typeface="Arial" panose="020B0604020202020204" pitchFamily="34" charset="0"/>
                        <a:ea typeface="Garamond" panose="02020404030301010803" pitchFamily="18" charset="0"/>
                        <a:cs typeface="Times New Roman" panose="02020603050405020304" pitchFamily="18" charset="0"/>
                      </a:endParaRPr>
                    </a:p>
                  </a:txBody>
                  <a:tcPr marL="73025" marR="73025" marT="0" marB="0" anchor="ctr"/>
                </a:tc>
                <a:extLst>
                  <a:ext uri="{0D108BD9-81ED-4DB2-BD59-A6C34878D82A}">
                    <a16:rowId xmlns:a16="http://schemas.microsoft.com/office/drawing/2014/main" val="3171930929"/>
                  </a:ext>
                </a:extLst>
              </a:tr>
              <a:tr h="274320">
                <a:tc>
                  <a:txBody>
                    <a:bodyPr/>
                    <a:lstStyle/>
                    <a:p>
                      <a:pPr marL="0" marR="0" algn="ctr">
                        <a:lnSpc>
                          <a:spcPts val="1500"/>
                        </a:lnSpc>
                        <a:spcBef>
                          <a:spcPts val="0"/>
                        </a:spcBef>
                        <a:spcAft>
                          <a:spcPts val="600"/>
                        </a:spcAft>
                      </a:pPr>
                      <a:r>
                        <a:rPr lang="en-US" sz="1200" dirty="0">
                          <a:solidFill>
                            <a:schemeClr val="tx1"/>
                          </a:solidFill>
                          <a:effectLst/>
                        </a:rPr>
                        <a:t>10,000 to 15,000</a:t>
                      </a:r>
                      <a:endParaRPr lang="en-US" sz="1200" dirty="0">
                        <a:solidFill>
                          <a:schemeClr val="tx1"/>
                        </a:solidFill>
                        <a:effectLst/>
                        <a:latin typeface="Arial" panose="020B0604020202020204" pitchFamily="34" charset="0"/>
                        <a:ea typeface="Garamond" panose="02020404030301010803" pitchFamily="18" charset="0"/>
                        <a:cs typeface="Times New Roman" panose="02020603050405020304" pitchFamily="18" charset="0"/>
                      </a:endParaRPr>
                    </a:p>
                  </a:txBody>
                  <a:tcPr marL="73025" marR="73025" marT="0" marB="0" anchor="ctr">
                    <a:solidFill>
                      <a:schemeClr val="bg2"/>
                    </a:solidFill>
                  </a:tcPr>
                </a:tc>
                <a:tc>
                  <a:txBody>
                    <a:bodyPr/>
                    <a:lstStyle/>
                    <a:p>
                      <a:pPr marL="0" marR="0" algn="ctr">
                        <a:lnSpc>
                          <a:spcPts val="1500"/>
                        </a:lnSpc>
                        <a:spcBef>
                          <a:spcPts val="0"/>
                        </a:spcBef>
                        <a:spcAft>
                          <a:spcPts val="600"/>
                        </a:spcAft>
                      </a:pPr>
                      <a:r>
                        <a:rPr lang="en-US" sz="1200" dirty="0">
                          <a:effectLst/>
                        </a:rPr>
                        <a:t>28.0%</a:t>
                      </a:r>
                      <a:endParaRPr lang="en-US" sz="1200" dirty="0">
                        <a:solidFill>
                          <a:srgbClr val="262626"/>
                        </a:solidFill>
                        <a:effectLst/>
                        <a:latin typeface="Arial" panose="020B0604020202020204" pitchFamily="34" charset="0"/>
                        <a:ea typeface="Garamond" panose="02020404030301010803" pitchFamily="18" charset="0"/>
                        <a:cs typeface="Times New Roman" panose="02020603050405020304" pitchFamily="18" charset="0"/>
                      </a:endParaRPr>
                    </a:p>
                  </a:txBody>
                  <a:tcPr marL="73025" marR="73025" marT="0" marB="0" anchor="ctr"/>
                </a:tc>
                <a:tc>
                  <a:txBody>
                    <a:bodyPr/>
                    <a:lstStyle/>
                    <a:p>
                      <a:pPr marL="0" marR="0" algn="ctr">
                        <a:lnSpc>
                          <a:spcPts val="1500"/>
                        </a:lnSpc>
                        <a:spcBef>
                          <a:spcPts val="0"/>
                        </a:spcBef>
                        <a:spcAft>
                          <a:spcPts val="600"/>
                        </a:spcAft>
                      </a:pPr>
                      <a:r>
                        <a:rPr lang="en-US" sz="1200" dirty="0">
                          <a:effectLst/>
                        </a:rPr>
                        <a:t>35%</a:t>
                      </a:r>
                      <a:endParaRPr lang="en-US" sz="1200" dirty="0">
                        <a:solidFill>
                          <a:srgbClr val="262626"/>
                        </a:solidFill>
                        <a:effectLst/>
                        <a:latin typeface="Arial" panose="020B0604020202020204" pitchFamily="34" charset="0"/>
                        <a:ea typeface="Garamond" panose="02020404030301010803" pitchFamily="18" charset="0"/>
                        <a:cs typeface="Times New Roman" panose="02020603050405020304" pitchFamily="18" charset="0"/>
                      </a:endParaRPr>
                    </a:p>
                  </a:txBody>
                  <a:tcPr marL="73025" marR="73025" marT="0" marB="0" anchor="ctr"/>
                </a:tc>
                <a:extLst>
                  <a:ext uri="{0D108BD9-81ED-4DB2-BD59-A6C34878D82A}">
                    <a16:rowId xmlns:a16="http://schemas.microsoft.com/office/drawing/2014/main" val="3725868852"/>
                  </a:ext>
                </a:extLst>
              </a:tr>
              <a:tr h="274320">
                <a:tc>
                  <a:txBody>
                    <a:bodyPr/>
                    <a:lstStyle/>
                    <a:p>
                      <a:pPr marL="0" marR="0" algn="ctr">
                        <a:lnSpc>
                          <a:spcPts val="1500"/>
                        </a:lnSpc>
                        <a:spcBef>
                          <a:spcPts val="0"/>
                        </a:spcBef>
                        <a:spcAft>
                          <a:spcPts val="600"/>
                        </a:spcAft>
                      </a:pPr>
                      <a:r>
                        <a:rPr lang="en-US" sz="1200" dirty="0">
                          <a:solidFill>
                            <a:schemeClr val="tx1"/>
                          </a:solidFill>
                          <a:effectLst/>
                        </a:rPr>
                        <a:t>15,000 to 20,000</a:t>
                      </a:r>
                      <a:endParaRPr lang="en-US" sz="1200" dirty="0">
                        <a:solidFill>
                          <a:schemeClr val="tx1"/>
                        </a:solidFill>
                        <a:effectLst/>
                        <a:latin typeface="Arial" panose="020B0604020202020204" pitchFamily="34" charset="0"/>
                        <a:ea typeface="Garamond" panose="02020404030301010803" pitchFamily="18" charset="0"/>
                        <a:cs typeface="Times New Roman" panose="02020603050405020304" pitchFamily="18" charset="0"/>
                      </a:endParaRPr>
                    </a:p>
                  </a:txBody>
                  <a:tcPr marL="73025" marR="73025" marT="0" marB="0" anchor="ctr">
                    <a:solidFill>
                      <a:schemeClr val="bg2"/>
                    </a:solidFill>
                  </a:tcPr>
                </a:tc>
                <a:tc>
                  <a:txBody>
                    <a:bodyPr/>
                    <a:lstStyle/>
                    <a:p>
                      <a:pPr marL="0" marR="0" algn="ctr">
                        <a:lnSpc>
                          <a:spcPts val="1500"/>
                        </a:lnSpc>
                        <a:spcBef>
                          <a:spcPts val="0"/>
                        </a:spcBef>
                        <a:spcAft>
                          <a:spcPts val="600"/>
                        </a:spcAft>
                      </a:pPr>
                      <a:r>
                        <a:rPr lang="en-US" sz="1200" dirty="0">
                          <a:effectLst/>
                        </a:rPr>
                        <a:t>22.7%</a:t>
                      </a:r>
                      <a:endParaRPr lang="en-US" sz="1200" dirty="0">
                        <a:solidFill>
                          <a:srgbClr val="262626"/>
                        </a:solidFill>
                        <a:effectLst/>
                        <a:latin typeface="Arial" panose="020B0604020202020204" pitchFamily="34" charset="0"/>
                        <a:ea typeface="Garamond" panose="02020404030301010803" pitchFamily="18" charset="0"/>
                        <a:cs typeface="Times New Roman" panose="02020603050405020304" pitchFamily="18" charset="0"/>
                      </a:endParaRPr>
                    </a:p>
                  </a:txBody>
                  <a:tcPr marL="73025" marR="73025" marT="0" marB="0" anchor="ctr"/>
                </a:tc>
                <a:tc>
                  <a:txBody>
                    <a:bodyPr/>
                    <a:lstStyle/>
                    <a:p>
                      <a:pPr marL="0" marR="0" algn="ctr">
                        <a:lnSpc>
                          <a:spcPts val="1500"/>
                        </a:lnSpc>
                        <a:spcBef>
                          <a:spcPts val="0"/>
                        </a:spcBef>
                        <a:spcAft>
                          <a:spcPts val="600"/>
                        </a:spcAft>
                      </a:pPr>
                      <a:r>
                        <a:rPr lang="en-US" sz="1200">
                          <a:effectLst/>
                        </a:rPr>
                        <a:t>30%</a:t>
                      </a:r>
                      <a:endParaRPr lang="en-US" sz="1200">
                        <a:solidFill>
                          <a:srgbClr val="262626"/>
                        </a:solidFill>
                        <a:effectLst/>
                        <a:latin typeface="Arial" panose="020B0604020202020204" pitchFamily="34" charset="0"/>
                        <a:ea typeface="Garamond" panose="02020404030301010803" pitchFamily="18" charset="0"/>
                        <a:cs typeface="Times New Roman" panose="02020603050405020304" pitchFamily="18" charset="0"/>
                      </a:endParaRPr>
                    </a:p>
                  </a:txBody>
                  <a:tcPr marL="73025" marR="73025" marT="0" marB="0" anchor="ctr"/>
                </a:tc>
                <a:extLst>
                  <a:ext uri="{0D108BD9-81ED-4DB2-BD59-A6C34878D82A}">
                    <a16:rowId xmlns:a16="http://schemas.microsoft.com/office/drawing/2014/main" val="3934539331"/>
                  </a:ext>
                </a:extLst>
              </a:tr>
              <a:tr h="274320">
                <a:tc>
                  <a:txBody>
                    <a:bodyPr/>
                    <a:lstStyle/>
                    <a:p>
                      <a:pPr marL="0" marR="0" algn="ctr">
                        <a:lnSpc>
                          <a:spcPts val="1500"/>
                        </a:lnSpc>
                        <a:spcBef>
                          <a:spcPts val="0"/>
                        </a:spcBef>
                        <a:spcAft>
                          <a:spcPts val="600"/>
                        </a:spcAft>
                      </a:pPr>
                      <a:r>
                        <a:rPr lang="en-US" sz="1200" dirty="0">
                          <a:solidFill>
                            <a:schemeClr val="tx1"/>
                          </a:solidFill>
                          <a:effectLst/>
                        </a:rPr>
                        <a:t>20,000 to 30,000</a:t>
                      </a:r>
                      <a:endParaRPr lang="en-US" sz="1200" dirty="0">
                        <a:solidFill>
                          <a:schemeClr val="tx1"/>
                        </a:solidFill>
                        <a:effectLst/>
                        <a:latin typeface="Arial" panose="020B0604020202020204" pitchFamily="34" charset="0"/>
                        <a:ea typeface="Garamond" panose="02020404030301010803" pitchFamily="18" charset="0"/>
                        <a:cs typeface="Times New Roman" panose="02020603050405020304" pitchFamily="18" charset="0"/>
                      </a:endParaRPr>
                    </a:p>
                  </a:txBody>
                  <a:tcPr marL="73025" marR="73025" marT="0" marB="0" anchor="ctr">
                    <a:solidFill>
                      <a:schemeClr val="bg2"/>
                    </a:solidFill>
                  </a:tcPr>
                </a:tc>
                <a:tc>
                  <a:txBody>
                    <a:bodyPr/>
                    <a:lstStyle/>
                    <a:p>
                      <a:pPr marL="0" marR="0" algn="ctr">
                        <a:lnSpc>
                          <a:spcPts val="1500"/>
                        </a:lnSpc>
                        <a:spcBef>
                          <a:spcPts val="0"/>
                        </a:spcBef>
                        <a:spcAft>
                          <a:spcPts val="600"/>
                        </a:spcAft>
                      </a:pPr>
                      <a:r>
                        <a:rPr lang="en-US" sz="1200" dirty="0">
                          <a:effectLst/>
                        </a:rPr>
                        <a:t>15.7%</a:t>
                      </a:r>
                      <a:endParaRPr lang="en-US" sz="1200" dirty="0">
                        <a:solidFill>
                          <a:srgbClr val="262626"/>
                        </a:solidFill>
                        <a:effectLst/>
                        <a:latin typeface="Arial" panose="020B0604020202020204" pitchFamily="34" charset="0"/>
                        <a:ea typeface="Garamond" panose="02020404030301010803" pitchFamily="18" charset="0"/>
                        <a:cs typeface="Times New Roman" panose="02020603050405020304" pitchFamily="18" charset="0"/>
                      </a:endParaRPr>
                    </a:p>
                  </a:txBody>
                  <a:tcPr marL="73025" marR="73025" marT="0" marB="0" anchor="ctr"/>
                </a:tc>
                <a:tc>
                  <a:txBody>
                    <a:bodyPr/>
                    <a:lstStyle/>
                    <a:p>
                      <a:pPr marL="0" marR="0" algn="ctr">
                        <a:lnSpc>
                          <a:spcPts val="1500"/>
                        </a:lnSpc>
                        <a:spcBef>
                          <a:spcPts val="0"/>
                        </a:spcBef>
                        <a:spcAft>
                          <a:spcPts val="600"/>
                        </a:spcAft>
                      </a:pPr>
                      <a:r>
                        <a:rPr lang="en-US" sz="1200">
                          <a:effectLst/>
                        </a:rPr>
                        <a:t>27%</a:t>
                      </a:r>
                      <a:endParaRPr lang="en-US" sz="1200">
                        <a:solidFill>
                          <a:srgbClr val="262626"/>
                        </a:solidFill>
                        <a:effectLst/>
                        <a:latin typeface="Arial" panose="020B0604020202020204" pitchFamily="34" charset="0"/>
                        <a:ea typeface="Garamond" panose="02020404030301010803" pitchFamily="18" charset="0"/>
                        <a:cs typeface="Times New Roman" panose="02020603050405020304" pitchFamily="18" charset="0"/>
                      </a:endParaRPr>
                    </a:p>
                  </a:txBody>
                  <a:tcPr marL="73025" marR="73025" marT="0" marB="0" anchor="ctr"/>
                </a:tc>
                <a:extLst>
                  <a:ext uri="{0D108BD9-81ED-4DB2-BD59-A6C34878D82A}">
                    <a16:rowId xmlns:a16="http://schemas.microsoft.com/office/drawing/2014/main" val="1395031208"/>
                  </a:ext>
                </a:extLst>
              </a:tr>
              <a:tr h="274320">
                <a:tc>
                  <a:txBody>
                    <a:bodyPr/>
                    <a:lstStyle/>
                    <a:p>
                      <a:pPr marL="0" marR="0" algn="ctr">
                        <a:lnSpc>
                          <a:spcPts val="1500"/>
                        </a:lnSpc>
                        <a:spcBef>
                          <a:spcPts val="0"/>
                        </a:spcBef>
                        <a:spcAft>
                          <a:spcPts val="600"/>
                        </a:spcAft>
                      </a:pPr>
                      <a:r>
                        <a:rPr lang="en-US" sz="1200" dirty="0">
                          <a:solidFill>
                            <a:schemeClr val="tx1"/>
                          </a:solidFill>
                          <a:effectLst/>
                        </a:rPr>
                        <a:t>30,000 to 50,000</a:t>
                      </a:r>
                      <a:endParaRPr lang="en-US" sz="1200" dirty="0">
                        <a:solidFill>
                          <a:schemeClr val="tx1"/>
                        </a:solidFill>
                        <a:effectLst/>
                        <a:latin typeface="Arial" panose="020B0604020202020204" pitchFamily="34" charset="0"/>
                        <a:ea typeface="Garamond" panose="02020404030301010803" pitchFamily="18" charset="0"/>
                        <a:cs typeface="Times New Roman" panose="02020603050405020304" pitchFamily="18" charset="0"/>
                      </a:endParaRPr>
                    </a:p>
                  </a:txBody>
                  <a:tcPr marL="73025" marR="73025" marT="0" marB="0" anchor="ctr">
                    <a:solidFill>
                      <a:schemeClr val="bg2"/>
                    </a:solidFill>
                  </a:tcPr>
                </a:tc>
                <a:tc>
                  <a:txBody>
                    <a:bodyPr/>
                    <a:lstStyle/>
                    <a:p>
                      <a:pPr marL="0" marR="0" algn="ctr">
                        <a:lnSpc>
                          <a:spcPts val="1500"/>
                        </a:lnSpc>
                        <a:spcBef>
                          <a:spcPts val="0"/>
                        </a:spcBef>
                        <a:spcAft>
                          <a:spcPts val="600"/>
                        </a:spcAft>
                      </a:pPr>
                      <a:r>
                        <a:rPr lang="en-US" sz="1200" dirty="0">
                          <a:effectLst/>
                        </a:rPr>
                        <a:t>14.1%</a:t>
                      </a:r>
                      <a:endParaRPr lang="en-US" sz="1200" dirty="0">
                        <a:solidFill>
                          <a:srgbClr val="262626"/>
                        </a:solidFill>
                        <a:effectLst/>
                        <a:latin typeface="Arial" panose="020B0604020202020204" pitchFamily="34" charset="0"/>
                        <a:ea typeface="Garamond" panose="02020404030301010803" pitchFamily="18" charset="0"/>
                        <a:cs typeface="Times New Roman" panose="02020603050405020304" pitchFamily="18" charset="0"/>
                      </a:endParaRPr>
                    </a:p>
                  </a:txBody>
                  <a:tcPr marL="73025" marR="73025" marT="0" marB="0" anchor="ctr"/>
                </a:tc>
                <a:tc>
                  <a:txBody>
                    <a:bodyPr/>
                    <a:lstStyle/>
                    <a:p>
                      <a:pPr marL="0" marR="0" algn="ctr">
                        <a:lnSpc>
                          <a:spcPts val="1500"/>
                        </a:lnSpc>
                        <a:spcBef>
                          <a:spcPts val="0"/>
                        </a:spcBef>
                        <a:spcAft>
                          <a:spcPts val="600"/>
                        </a:spcAft>
                      </a:pPr>
                      <a:r>
                        <a:rPr lang="en-US" sz="1200">
                          <a:effectLst/>
                        </a:rPr>
                        <a:t>25%</a:t>
                      </a:r>
                      <a:endParaRPr lang="en-US" sz="1200">
                        <a:solidFill>
                          <a:srgbClr val="262626"/>
                        </a:solidFill>
                        <a:effectLst/>
                        <a:latin typeface="Arial" panose="020B0604020202020204" pitchFamily="34" charset="0"/>
                        <a:ea typeface="Garamond" panose="02020404030301010803" pitchFamily="18" charset="0"/>
                        <a:cs typeface="Times New Roman" panose="02020603050405020304" pitchFamily="18" charset="0"/>
                      </a:endParaRPr>
                    </a:p>
                  </a:txBody>
                  <a:tcPr marL="73025" marR="73025" marT="0" marB="0" anchor="ctr"/>
                </a:tc>
                <a:extLst>
                  <a:ext uri="{0D108BD9-81ED-4DB2-BD59-A6C34878D82A}">
                    <a16:rowId xmlns:a16="http://schemas.microsoft.com/office/drawing/2014/main" val="739689502"/>
                  </a:ext>
                </a:extLst>
              </a:tr>
              <a:tr h="274320">
                <a:tc>
                  <a:txBody>
                    <a:bodyPr/>
                    <a:lstStyle/>
                    <a:p>
                      <a:pPr marL="0" marR="0" algn="ctr">
                        <a:lnSpc>
                          <a:spcPts val="1500"/>
                        </a:lnSpc>
                        <a:spcBef>
                          <a:spcPts val="0"/>
                        </a:spcBef>
                        <a:spcAft>
                          <a:spcPts val="600"/>
                        </a:spcAft>
                      </a:pPr>
                      <a:r>
                        <a:rPr lang="en-US" sz="1200" dirty="0">
                          <a:solidFill>
                            <a:schemeClr val="tx1"/>
                          </a:solidFill>
                          <a:effectLst/>
                        </a:rPr>
                        <a:t>50,000 to 60,000</a:t>
                      </a:r>
                      <a:endParaRPr lang="en-US" sz="1200" dirty="0">
                        <a:solidFill>
                          <a:schemeClr val="tx1"/>
                        </a:solidFill>
                        <a:effectLst/>
                        <a:latin typeface="Arial" panose="020B0604020202020204" pitchFamily="34" charset="0"/>
                        <a:ea typeface="Garamond" panose="02020404030301010803" pitchFamily="18" charset="0"/>
                        <a:cs typeface="Times New Roman" panose="02020603050405020304" pitchFamily="18" charset="0"/>
                      </a:endParaRPr>
                    </a:p>
                  </a:txBody>
                  <a:tcPr marL="73025" marR="73025" marT="0" marB="0" anchor="ctr">
                    <a:solidFill>
                      <a:schemeClr val="bg2"/>
                    </a:solidFill>
                  </a:tcPr>
                </a:tc>
                <a:tc>
                  <a:txBody>
                    <a:bodyPr/>
                    <a:lstStyle/>
                    <a:p>
                      <a:pPr marL="0" marR="0" algn="ctr">
                        <a:lnSpc>
                          <a:spcPts val="1500"/>
                        </a:lnSpc>
                        <a:spcBef>
                          <a:spcPts val="0"/>
                        </a:spcBef>
                        <a:spcAft>
                          <a:spcPts val="600"/>
                        </a:spcAft>
                      </a:pPr>
                      <a:r>
                        <a:rPr lang="en-US" sz="1200" dirty="0">
                          <a:effectLst/>
                        </a:rPr>
                        <a:t>  9.9%</a:t>
                      </a:r>
                      <a:endParaRPr lang="en-US" sz="1200" dirty="0">
                        <a:solidFill>
                          <a:srgbClr val="262626"/>
                        </a:solidFill>
                        <a:effectLst/>
                        <a:latin typeface="Arial" panose="020B0604020202020204" pitchFamily="34" charset="0"/>
                        <a:ea typeface="Garamond" panose="02020404030301010803" pitchFamily="18" charset="0"/>
                        <a:cs typeface="Times New Roman" panose="02020603050405020304" pitchFamily="18" charset="0"/>
                      </a:endParaRPr>
                    </a:p>
                  </a:txBody>
                  <a:tcPr marL="73025" marR="73025" marT="0" marB="0" anchor="ctr"/>
                </a:tc>
                <a:tc>
                  <a:txBody>
                    <a:bodyPr/>
                    <a:lstStyle/>
                    <a:p>
                      <a:pPr marL="0" marR="0" algn="ctr">
                        <a:lnSpc>
                          <a:spcPts val="1500"/>
                        </a:lnSpc>
                        <a:spcBef>
                          <a:spcPts val="0"/>
                        </a:spcBef>
                        <a:spcAft>
                          <a:spcPts val="600"/>
                        </a:spcAft>
                      </a:pPr>
                      <a:r>
                        <a:rPr lang="en-US" sz="1200" dirty="0">
                          <a:effectLst/>
                        </a:rPr>
                        <a:t>20%</a:t>
                      </a:r>
                      <a:endParaRPr lang="en-US" sz="1200" dirty="0">
                        <a:solidFill>
                          <a:srgbClr val="262626"/>
                        </a:solidFill>
                        <a:effectLst/>
                        <a:latin typeface="Arial" panose="020B0604020202020204" pitchFamily="34" charset="0"/>
                        <a:ea typeface="Garamond" panose="02020404030301010803" pitchFamily="18" charset="0"/>
                        <a:cs typeface="Times New Roman" panose="02020603050405020304" pitchFamily="18" charset="0"/>
                      </a:endParaRPr>
                    </a:p>
                  </a:txBody>
                  <a:tcPr marL="73025" marR="73025" marT="0" marB="0" anchor="ctr"/>
                </a:tc>
                <a:extLst>
                  <a:ext uri="{0D108BD9-81ED-4DB2-BD59-A6C34878D82A}">
                    <a16:rowId xmlns:a16="http://schemas.microsoft.com/office/drawing/2014/main" val="3263416615"/>
                  </a:ext>
                </a:extLst>
              </a:tr>
              <a:tr h="274320">
                <a:tc>
                  <a:txBody>
                    <a:bodyPr/>
                    <a:lstStyle/>
                    <a:p>
                      <a:pPr marL="0" marR="0" algn="ctr">
                        <a:lnSpc>
                          <a:spcPts val="1500"/>
                        </a:lnSpc>
                        <a:spcBef>
                          <a:spcPts val="0"/>
                        </a:spcBef>
                        <a:spcAft>
                          <a:spcPts val="600"/>
                        </a:spcAft>
                      </a:pPr>
                      <a:r>
                        <a:rPr lang="en-US" sz="1200" dirty="0">
                          <a:solidFill>
                            <a:schemeClr val="tx1"/>
                          </a:solidFill>
                          <a:effectLst/>
                        </a:rPr>
                        <a:t>All</a:t>
                      </a:r>
                      <a:endParaRPr lang="en-US" sz="1200" dirty="0">
                        <a:solidFill>
                          <a:schemeClr val="tx1"/>
                        </a:solidFill>
                        <a:effectLst/>
                        <a:latin typeface="Arial" panose="020B0604020202020204" pitchFamily="34" charset="0"/>
                        <a:ea typeface="Garamond" panose="02020404030301010803" pitchFamily="18" charset="0"/>
                        <a:cs typeface="Times New Roman" panose="02020603050405020304" pitchFamily="18" charset="0"/>
                      </a:endParaRPr>
                    </a:p>
                  </a:txBody>
                  <a:tcPr marL="73025" marR="73025" marT="0" marB="0" anchor="ctr">
                    <a:solidFill>
                      <a:schemeClr val="bg2"/>
                    </a:solidFill>
                  </a:tcPr>
                </a:tc>
                <a:tc>
                  <a:txBody>
                    <a:bodyPr/>
                    <a:lstStyle/>
                    <a:p>
                      <a:pPr marL="0" marR="0" algn="ctr">
                        <a:lnSpc>
                          <a:spcPts val="1500"/>
                        </a:lnSpc>
                        <a:spcBef>
                          <a:spcPts val="0"/>
                        </a:spcBef>
                        <a:spcAft>
                          <a:spcPts val="600"/>
                        </a:spcAft>
                      </a:pPr>
                      <a:r>
                        <a:rPr lang="en-US" sz="1200" dirty="0">
                          <a:effectLst/>
                        </a:rPr>
                        <a:t>29.0%</a:t>
                      </a:r>
                      <a:endParaRPr lang="en-US" sz="1200" dirty="0">
                        <a:solidFill>
                          <a:srgbClr val="262626"/>
                        </a:solidFill>
                        <a:effectLst/>
                        <a:latin typeface="Arial" panose="020B0604020202020204" pitchFamily="34" charset="0"/>
                        <a:ea typeface="Garamond" panose="02020404030301010803" pitchFamily="18" charset="0"/>
                        <a:cs typeface="Times New Roman" panose="02020603050405020304" pitchFamily="18" charset="0"/>
                      </a:endParaRPr>
                    </a:p>
                  </a:txBody>
                  <a:tcPr marL="73025" marR="73025" marT="0" marB="0" anchor="ctr"/>
                </a:tc>
                <a:tc>
                  <a:txBody>
                    <a:bodyPr/>
                    <a:lstStyle/>
                    <a:p>
                      <a:pPr marL="0" marR="0" algn="ctr">
                        <a:lnSpc>
                          <a:spcPts val="1500"/>
                        </a:lnSpc>
                        <a:spcBef>
                          <a:spcPts val="0"/>
                        </a:spcBef>
                        <a:spcAft>
                          <a:spcPts val="600"/>
                        </a:spcAft>
                      </a:pPr>
                      <a:r>
                        <a:rPr lang="en-US" sz="1200" dirty="0">
                          <a:effectLst/>
                        </a:rPr>
                        <a:t>45%</a:t>
                      </a:r>
                      <a:endParaRPr lang="en-US" sz="1200" dirty="0">
                        <a:solidFill>
                          <a:srgbClr val="262626"/>
                        </a:solidFill>
                        <a:effectLst/>
                        <a:latin typeface="Arial" panose="020B0604020202020204" pitchFamily="34" charset="0"/>
                        <a:ea typeface="Garamond" panose="02020404030301010803" pitchFamily="18" charset="0"/>
                        <a:cs typeface="Times New Roman" panose="02020603050405020304" pitchFamily="18" charset="0"/>
                      </a:endParaRPr>
                    </a:p>
                  </a:txBody>
                  <a:tcPr marL="73025" marR="73025" marT="0" marB="0" anchor="ctr"/>
                </a:tc>
                <a:extLst>
                  <a:ext uri="{0D108BD9-81ED-4DB2-BD59-A6C34878D82A}">
                    <a16:rowId xmlns:a16="http://schemas.microsoft.com/office/drawing/2014/main" val="2614845267"/>
                  </a:ext>
                </a:extLst>
              </a:tr>
            </a:tbl>
          </a:graphicData>
        </a:graphic>
      </p:graphicFrame>
    </p:spTree>
    <p:extLst>
      <p:ext uri="{BB962C8B-B14F-4D97-AF65-F5344CB8AC3E}">
        <p14:creationId xmlns:p14="http://schemas.microsoft.com/office/powerpoint/2010/main" val="2075073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1609197" y="2931664"/>
            <a:ext cx="6620403" cy="1002195"/>
          </a:xfrm>
        </p:spPr>
        <p:txBody>
          <a:bodyPr/>
          <a:lstStyle/>
          <a:p>
            <a:r>
              <a:rPr lang="en-US" dirty="0"/>
              <a:t>Data Validation and Cleaning</a:t>
            </a:r>
          </a:p>
        </p:txBody>
      </p:sp>
    </p:spTree>
    <p:extLst>
      <p:ext uri="{BB962C8B-B14F-4D97-AF65-F5344CB8AC3E}">
        <p14:creationId xmlns:p14="http://schemas.microsoft.com/office/powerpoint/2010/main" val="17726631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666" y="457200"/>
            <a:ext cx="8094133" cy="714473"/>
          </a:xfrm>
        </p:spPr>
        <p:txBody>
          <a:bodyPr>
            <a:normAutofit/>
          </a:bodyPr>
          <a:lstStyle/>
          <a:p>
            <a:r>
              <a:rPr lang="en-US" dirty="0"/>
              <a:t>Tips for Clean Streetlight Data Queries</a:t>
            </a:r>
          </a:p>
        </p:txBody>
      </p:sp>
      <p:sp>
        <p:nvSpPr>
          <p:cNvPr id="8" name="Text Placeholder 6"/>
          <p:cNvSpPr>
            <a:spLocks noGrp="1"/>
          </p:cNvSpPr>
          <p:nvPr>
            <p:ph type="body" sz="quarter" idx="4294967295"/>
          </p:nvPr>
        </p:nvSpPr>
        <p:spPr>
          <a:xfrm>
            <a:off x="618791" y="1447800"/>
            <a:ext cx="8068007" cy="4572000"/>
          </a:xfrm>
          <a:prstGeom prst="rect">
            <a:avLst/>
          </a:prstGeom>
        </p:spPr>
        <p:txBody>
          <a:bodyPr/>
          <a:lstStyle/>
          <a:p>
            <a:pPr marL="233363" lvl="1" indent="-233363">
              <a:spcBef>
                <a:spcPts val="1200"/>
              </a:spcBef>
              <a:buFont typeface="Arial" panose="020B0604020202020204" pitchFamily="34" charset="0"/>
              <a:buChar char="•"/>
            </a:pPr>
            <a:r>
              <a:rPr lang="en-US" sz="2400" dirty="0">
                <a:solidFill>
                  <a:srgbClr val="262626"/>
                </a:solidFill>
              </a:rPr>
              <a:t>Minimize data cleaning on the front end </a:t>
            </a:r>
          </a:p>
          <a:p>
            <a:pPr marL="742949" lvl="2" indent="-342900">
              <a:spcBef>
                <a:spcPts val="1200"/>
              </a:spcBef>
              <a:buFont typeface="Arial" panose="020B0604020202020204" pitchFamily="34" charset="0"/>
              <a:buChar char="─"/>
            </a:pPr>
            <a:r>
              <a:rPr lang="en-US" sz="2000" dirty="0">
                <a:solidFill>
                  <a:srgbClr val="262626"/>
                </a:solidFill>
              </a:rPr>
              <a:t>For GPS external station data queries – use two directional pass-through zones per external station</a:t>
            </a:r>
          </a:p>
          <a:p>
            <a:pPr marL="742949" lvl="2" indent="-342900">
              <a:spcBef>
                <a:spcPts val="1200"/>
              </a:spcBef>
              <a:buFont typeface="Arial" panose="020B0604020202020204" pitchFamily="34" charset="0"/>
              <a:buChar char="─"/>
            </a:pPr>
            <a:r>
              <a:rPr lang="en-US" sz="2000" dirty="0">
                <a:solidFill>
                  <a:srgbClr val="262626"/>
                </a:solidFill>
              </a:rPr>
              <a:t>Separate queries of EE and EI/IE will result in double-counting</a:t>
            </a:r>
          </a:p>
          <a:p>
            <a:pPr marL="742949" lvl="2" indent="-342900">
              <a:spcBef>
                <a:spcPts val="1200"/>
              </a:spcBef>
              <a:buFont typeface="Arial" panose="020B0604020202020204" pitchFamily="34" charset="0"/>
              <a:buChar char="─"/>
            </a:pPr>
            <a:r>
              <a:rPr lang="en-US" sz="2000" dirty="0">
                <a:solidFill>
                  <a:srgbClr val="262626"/>
                </a:solidFill>
              </a:rPr>
              <a:t>Be careful/intentional about the treatment of intermediate stops on EE trips / whether you want one EE trip or an EI and IE</a:t>
            </a:r>
          </a:p>
          <a:p>
            <a:pPr marL="742949" lvl="2" indent="-342900">
              <a:spcBef>
                <a:spcPts val="1200"/>
              </a:spcBef>
              <a:buFont typeface="Arial" panose="020B0604020202020204" pitchFamily="34" charset="0"/>
              <a:buChar char="─"/>
            </a:pPr>
            <a:r>
              <a:rPr lang="en-US" sz="2000" dirty="0">
                <a:solidFill>
                  <a:srgbClr val="262626"/>
                </a:solidFill>
              </a:rPr>
              <a:t>For LBS external catchment/buffer zones, use length based on corridor speeds (further for interstates)</a:t>
            </a:r>
          </a:p>
          <a:p>
            <a:pPr marL="742949" lvl="2" indent="-342900">
              <a:spcBef>
                <a:spcPts val="1200"/>
              </a:spcBef>
              <a:buFont typeface="Arial" panose="020B0604020202020204" pitchFamily="34" charset="0"/>
              <a:buChar char="─"/>
            </a:pPr>
            <a:r>
              <a:rPr lang="en-US" sz="2000" dirty="0">
                <a:solidFill>
                  <a:srgbClr val="262626"/>
                </a:solidFill>
              </a:rPr>
              <a:t>For LBS queries around water, buffer out some distance (e.g., 50 or 100 m) into the water – but consider leaving gaps between zones in wide rivers</a:t>
            </a:r>
          </a:p>
          <a:p>
            <a:pPr marL="742949" lvl="2" indent="-342900">
              <a:spcBef>
                <a:spcPts val="1200"/>
              </a:spcBef>
              <a:buFont typeface="Arial" panose="020B0604020202020204" pitchFamily="34" charset="0"/>
              <a:buChar char="─"/>
            </a:pPr>
            <a:endParaRPr lang="en-US" sz="2000" dirty="0">
              <a:solidFill>
                <a:srgbClr val="262626"/>
              </a:solidFill>
            </a:endParaRPr>
          </a:p>
          <a:p>
            <a:pPr marL="742949" lvl="2" indent="-342900">
              <a:spcBef>
                <a:spcPts val="1200"/>
              </a:spcBef>
              <a:buFont typeface="Arial" panose="020B0604020202020204" pitchFamily="34" charset="0"/>
              <a:buChar char="─"/>
            </a:pPr>
            <a:endParaRPr lang="en-US" sz="2000" dirty="0">
              <a:solidFill>
                <a:srgbClr val="262626"/>
              </a:solidFill>
            </a:endParaRPr>
          </a:p>
        </p:txBody>
      </p:sp>
    </p:spTree>
    <p:extLst>
      <p:ext uri="{BB962C8B-B14F-4D97-AF65-F5344CB8AC3E}">
        <p14:creationId xmlns:p14="http://schemas.microsoft.com/office/powerpoint/2010/main" val="30482315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666" y="457200"/>
            <a:ext cx="8094133" cy="714473"/>
          </a:xfrm>
        </p:spPr>
        <p:txBody>
          <a:bodyPr>
            <a:normAutofit/>
          </a:bodyPr>
          <a:lstStyle/>
          <a:p>
            <a:r>
              <a:rPr lang="en-US" dirty="0"/>
              <a:t>Trip Rate Comparisons</a:t>
            </a:r>
          </a:p>
        </p:txBody>
      </p:sp>
      <p:sp>
        <p:nvSpPr>
          <p:cNvPr id="8" name="Text Placeholder 6"/>
          <p:cNvSpPr>
            <a:spLocks noGrp="1"/>
          </p:cNvSpPr>
          <p:nvPr>
            <p:ph type="body" sz="quarter" idx="4294967295"/>
          </p:nvPr>
        </p:nvSpPr>
        <p:spPr>
          <a:xfrm>
            <a:off x="618791" y="1447800"/>
            <a:ext cx="8068007" cy="4800600"/>
          </a:xfrm>
          <a:prstGeom prst="rect">
            <a:avLst/>
          </a:prstGeom>
        </p:spPr>
        <p:txBody>
          <a:bodyPr/>
          <a:lstStyle/>
          <a:p>
            <a:pPr marL="233363" lvl="1" indent="-233363">
              <a:spcBef>
                <a:spcPts val="1200"/>
              </a:spcBef>
              <a:buFont typeface="Arial" panose="020B0604020202020204" pitchFamily="34" charset="0"/>
              <a:buChar char="•"/>
            </a:pPr>
            <a:r>
              <a:rPr lang="en-US" sz="2400" dirty="0">
                <a:solidFill>
                  <a:srgbClr val="262626"/>
                </a:solidFill>
              </a:rPr>
              <a:t>Start by examining the marginals of the OD matrix and comparing them to zonal SE data</a:t>
            </a:r>
          </a:p>
          <a:p>
            <a:pPr marL="742949" lvl="2" indent="-342900">
              <a:spcBef>
                <a:spcPts val="1200"/>
              </a:spcBef>
              <a:buFont typeface="Arial" panose="020B0604020202020204" pitchFamily="34" charset="0"/>
              <a:buChar char="─"/>
            </a:pPr>
            <a:r>
              <a:rPr lang="en-US" sz="2000" dirty="0">
                <a:solidFill>
                  <a:srgbClr val="262626"/>
                </a:solidFill>
              </a:rPr>
              <a:t>Examining trip rates can identify various data problems</a:t>
            </a:r>
          </a:p>
          <a:p>
            <a:pPr marL="1200149" lvl="3" indent="-342900">
              <a:spcBef>
                <a:spcPts val="1200"/>
              </a:spcBef>
              <a:buFont typeface="Arial" panose="020B0604020202020204" pitchFamily="34" charset="0"/>
              <a:buChar char="─"/>
            </a:pPr>
            <a:r>
              <a:rPr lang="en-US" sz="1600" dirty="0">
                <a:solidFill>
                  <a:srgbClr val="262626"/>
                </a:solidFill>
              </a:rPr>
              <a:t>Coverage holes (more of an issue for cellular data, but can also arise from line-of-sight issues such as urban canyons for GPS data)</a:t>
            </a:r>
          </a:p>
          <a:p>
            <a:pPr marL="1200149" lvl="3" indent="-342900">
              <a:spcBef>
                <a:spcPts val="1200"/>
              </a:spcBef>
              <a:buFont typeface="Arial" panose="020B0604020202020204" pitchFamily="34" charset="0"/>
              <a:buChar char="─"/>
            </a:pPr>
            <a:r>
              <a:rPr lang="en-US" sz="1600" dirty="0">
                <a:solidFill>
                  <a:srgbClr val="262626"/>
                </a:solidFill>
              </a:rPr>
              <a:t>Sampling issues (generally more of an issue for commercial vehicle data because of the lumpiness of the sample)</a:t>
            </a:r>
          </a:p>
          <a:p>
            <a:pPr marL="1200149" lvl="3" indent="-342900">
              <a:spcBef>
                <a:spcPts val="1200"/>
              </a:spcBef>
              <a:buFont typeface="Arial" panose="020B0604020202020204" pitchFamily="34" charset="0"/>
              <a:buChar char="─"/>
            </a:pPr>
            <a:r>
              <a:rPr lang="en-US" sz="1600" dirty="0">
                <a:solidFill>
                  <a:srgbClr val="262626"/>
                </a:solidFill>
              </a:rPr>
              <a:t>SE data issues (Oh, right that place did close!  Oh, yeah, there’s a new subdivision there!)</a:t>
            </a:r>
          </a:p>
          <a:p>
            <a:pPr marL="742949" lvl="2" indent="-342900">
              <a:spcBef>
                <a:spcPts val="1200"/>
              </a:spcBef>
              <a:buFont typeface="Arial" panose="020B0604020202020204" pitchFamily="34" charset="0"/>
              <a:buChar char="─"/>
            </a:pPr>
            <a:r>
              <a:rPr lang="en-US" sz="2000" dirty="0">
                <a:solidFill>
                  <a:srgbClr val="262626"/>
                </a:solidFill>
              </a:rPr>
              <a:t>Internal validity checks examine outliers within the dataset (e.g., zones with trip rates &lt; or &gt; 2 SD from the mean)</a:t>
            </a:r>
          </a:p>
          <a:p>
            <a:pPr marL="742949" lvl="2" indent="-342900">
              <a:spcBef>
                <a:spcPts val="1200"/>
              </a:spcBef>
              <a:buFont typeface="Arial" panose="020B0604020202020204" pitchFamily="34" charset="0"/>
              <a:buChar char="─"/>
            </a:pPr>
            <a:r>
              <a:rPr lang="en-US" sz="2000" dirty="0">
                <a:solidFill>
                  <a:srgbClr val="262626"/>
                </a:solidFill>
              </a:rPr>
              <a:t>Comparisons against modeled or quick-response P+As often is even more helpful</a:t>
            </a:r>
          </a:p>
          <a:p>
            <a:pPr marL="742949" lvl="2" indent="-342900">
              <a:spcBef>
                <a:spcPts val="1200"/>
              </a:spcBef>
              <a:buFont typeface="Arial" panose="020B0604020202020204" pitchFamily="34" charset="0"/>
              <a:buChar char="─"/>
            </a:pPr>
            <a:endParaRPr lang="en-US" dirty="0">
              <a:solidFill>
                <a:srgbClr val="262626"/>
              </a:solidFill>
            </a:endParaRPr>
          </a:p>
          <a:p>
            <a:pPr marL="742949" lvl="2" indent="-342900">
              <a:spcBef>
                <a:spcPts val="1200"/>
              </a:spcBef>
              <a:buFont typeface="Arial" panose="020B0604020202020204" pitchFamily="34" charset="0"/>
              <a:buChar char="─"/>
            </a:pPr>
            <a:endParaRPr lang="en-US" sz="2000" dirty="0">
              <a:solidFill>
                <a:srgbClr val="262626"/>
              </a:solidFill>
            </a:endParaRPr>
          </a:p>
          <a:p>
            <a:pPr marL="742949" lvl="2" indent="-342900">
              <a:spcBef>
                <a:spcPts val="1200"/>
              </a:spcBef>
              <a:buFont typeface="Arial" panose="020B0604020202020204" pitchFamily="34" charset="0"/>
              <a:buChar char="─"/>
            </a:pPr>
            <a:endParaRPr lang="en-US" sz="2000" dirty="0">
              <a:solidFill>
                <a:srgbClr val="262626"/>
              </a:solidFill>
            </a:endParaRPr>
          </a:p>
        </p:txBody>
      </p:sp>
    </p:spTree>
    <p:extLst>
      <p:ext uri="{BB962C8B-B14F-4D97-AF65-F5344CB8AC3E}">
        <p14:creationId xmlns:p14="http://schemas.microsoft.com/office/powerpoint/2010/main" val="25723363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666" y="457200"/>
            <a:ext cx="8094133" cy="714473"/>
          </a:xfrm>
        </p:spPr>
        <p:txBody>
          <a:bodyPr>
            <a:normAutofit/>
          </a:bodyPr>
          <a:lstStyle/>
          <a:p>
            <a:r>
              <a:rPr lang="en-US" dirty="0"/>
              <a:t>Trip Rate Comparisons</a:t>
            </a:r>
          </a:p>
        </p:txBody>
      </p:sp>
      <p:sp>
        <p:nvSpPr>
          <p:cNvPr id="8" name="Text Placeholder 6"/>
          <p:cNvSpPr>
            <a:spLocks noGrp="1"/>
          </p:cNvSpPr>
          <p:nvPr>
            <p:ph type="body" sz="quarter" idx="4294967295"/>
          </p:nvPr>
        </p:nvSpPr>
        <p:spPr>
          <a:xfrm>
            <a:off x="618791" y="1371600"/>
            <a:ext cx="8068008" cy="4800600"/>
          </a:xfrm>
          <a:prstGeom prst="rect">
            <a:avLst/>
          </a:prstGeom>
        </p:spPr>
        <p:txBody>
          <a:bodyPr/>
          <a:lstStyle/>
          <a:p>
            <a:pPr marL="233363" lvl="1" indent="-233363">
              <a:spcBef>
                <a:spcPts val="1200"/>
              </a:spcBef>
              <a:buFont typeface="Arial" panose="020B0604020202020204" pitchFamily="34" charset="0"/>
              <a:buChar char="•"/>
            </a:pPr>
            <a:r>
              <a:rPr lang="en-US" sz="2400" dirty="0">
                <a:solidFill>
                  <a:srgbClr val="262626"/>
                </a:solidFill>
              </a:rPr>
              <a:t>Area type biases can be complicated and result from a combination of observation bias and trip/activity duration biases</a:t>
            </a:r>
          </a:p>
          <a:p>
            <a:pPr marL="742949" lvl="2" indent="-342900">
              <a:spcBef>
                <a:spcPts val="1200"/>
              </a:spcBef>
              <a:buFont typeface="Arial" panose="020B0604020202020204" pitchFamily="34" charset="0"/>
              <a:buChar char="─"/>
            </a:pPr>
            <a:endParaRPr lang="en-US" dirty="0">
              <a:solidFill>
                <a:srgbClr val="262626"/>
              </a:solidFill>
            </a:endParaRPr>
          </a:p>
          <a:p>
            <a:pPr marL="742949" lvl="2" indent="-342900">
              <a:spcBef>
                <a:spcPts val="1200"/>
              </a:spcBef>
              <a:buFont typeface="Arial" panose="020B0604020202020204" pitchFamily="34" charset="0"/>
              <a:buChar char="─"/>
            </a:pPr>
            <a:endParaRPr lang="en-US" sz="2000" dirty="0">
              <a:solidFill>
                <a:srgbClr val="262626"/>
              </a:solidFill>
            </a:endParaRPr>
          </a:p>
          <a:p>
            <a:pPr marL="742949" lvl="2" indent="-342900">
              <a:spcBef>
                <a:spcPts val="1200"/>
              </a:spcBef>
              <a:buFont typeface="Arial" panose="020B0604020202020204" pitchFamily="34" charset="0"/>
              <a:buChar char="─"/>
            </a:pPr>
            <a:endParaRPr lang="en-US" sz="2000" dirty="0">
              <a:solidFill>
                <a:srgbClr val="262626"/>
              </a:solidFill>
            </a:endParaRPr>
          </a:p>
        </p:txBody>
      </p:sp>
      <p:pic>
        <p:nvPicPr>
          <p:cNvPr id="4" name="Picture 3">
            <a:extLst>
              <a:ext uri="{FF2B5EF4-FFF2-40B4-BE49-F238E27FC236}">
                <a16:creationId xmlns:a16="http://schemas.microsoft.com/office/drawing/2014/main" id="{4A971C15-BBF6-4535-929F-7BEA5A13AD3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6142" y="2286000"/>
            <a:ext cx="4467366" cy="3962400"/>
          </a:xfrm>
          <a:prstGeom prst="rect">
            <a:avLst/>
          </a:prstGeom>
        </p:spPr>
      </p:pic>
      <p:pic>
        <p:nvPicPr>
          <p:cNvPr id="5" name="Picture 4">
            <a:extLst>
              <a:ext uri="{FF2B5EF4-FFF2-40B4-BE49-F238E27FC236}">
                <a16:creationId xmlns:a16="http://schemas.microsoft.com/office/drawing/2014/main" id="{B22FBDF5-2658-49BF-95EC-BE6E3BF08D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376530" y="2286000"/>
            <a:ext cx="3619550" cy="3921760"/>
          </a:xfrm>
          <a:prstGeom prst="rect">
            <a:avLst/>
          </a:prstGeom>
        </p:spPr>
      </p:pic>
    </p:spTree>
    <p:extLst>
      <p:ext uri="{BB962C8B-B14F-4D97-AF65-F5344CB8AC3E}">
        <p14:creationId xmlns:p14="http://schemas.microsoft.com/office/powerpoint/2010/main" val="21886986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666" y="457200"/>
            <a:ext cx="8094133" cy="714473"/>
          </a:xfrm>
        </p:spPr>
        <p:txBody>
          <a:bodyPr>
            <a:normAutofit/>
          </a:bodyPr>
          <a:lstStyle/>
          <a:p>
            <a:r>
              <a:rPr lang="en-US" dirty="0"/>
              <a:t>Trip Length Comparisons</a:t>
            </a:r>
          </a:p>
        </p:txBody>
      </p:sp>
      <p:sp>
        <p:nvSpPr>
          <p:cNvPr id="8" name="Text Placeholder 6"/>
          <p:cNvSpPr>
            <a:spLocks noGrp="1"/>
          </p:cNvSpPr>
          <p:nvPr>
            <p:ph type="body" sz="quarter" idx="4294967295"/>
          </p:nvPr>
        </p:nvSpPr>
        <p:spPr>
          <a:xfrm>
            <a:off x="618791" y="1447800"/>
            <a:ext cx="8068007" cy="4800600"/>
          </a:xfrm>
          <a:prstGeom prst="rect">
            <a:avLst/>
          </a:prstGeom>
        </p:spPr>
        <p:txBody>
          <a:bodyPr/>
          <a:lstStyle/>
          <a:p>
            <a:pPr marL="233363" lvl="1" indent="-233363">
              <a:spcBef>
                <a:spcPts val="1200"/>
              </a:spcBef>
              <a:buFont typeface="Arial" panose="020B0604020202020204" pitchFamily="34" charset="0"/>
              <a:buChar char="•"/>
            </a:pPr>
            <a:r>
              <a:rPr lang="en-US" sz="2400" dirty="0">
                <a:solidFill>
                  <a:srgbClr val="262626"/>
                </a:solidFill>
              </a:rPr>
              <a:t>Not always the most important or useful, but generally good practice to compare trip lengths where possible, too</a:t>
            </a:r>
          </a:p>
          <a:p>
            <a:pPr marL="742949" lvl="2" indent="-342900">
              <a:spcBef>
                <a:spcPts val="1200"/>
              </a:spcBef>
              <a:buFont typeface="Arial" panose="020B0604020202020204" pitchFamily="34" charset="0"/>
              <a:buChar char="─"/>
            </a:pPr>
            <a:endParaRPr lang="en-US" dirty="0">
              <a:solidFill>
                <a:srgbClr val="262626"/>
              </a:solidFill>
            </a:endParaRPr>
          </a:p>
          <a:p>
            <a:pPr marL="742949" lvl="2" indent="-342900">
              <a:spcBef>
                <a:spcPts val="1200"/>
              </a:spcBef>
              <a:buFont typeface="Arial" panose="020B0604020202020204" pitchFamily="34" charset="0"/>
              <a:buChar char="─"/>
            </a:pPr>
            <a:endParaRPr lang="en-US" sz="2000" dirty="0">
              <a:solidFill>
                <a:srgbClr val="262626"/>
              </a:solidFill>
            </a:endParaRPr>
          </a:p>
          <a:p>
            <a:pPr marL="742949" lvl="2" indent="-342900">
              <a:spcBef>
                <a:spcPts val="1200"/>
              </a:spcBef>
              <a:buFont typeface="Arial" panose="020B0604020202020204" pitchFamily="34" charset="0"/>
              <a:buChar char="─"/>
            </a:pPr>
            <a:endParaRPr lang="en-US" sz="2000" dirty="0">
              <a:solidFill>
                <a:srgbClr val="262626"/>
              </a:solidFill>
            </a:endParaRPr>
          </a:p>
        </p:txBody>
      </p:sp>
      <p:pic>
        <p:nvPicPr>
          <p:cNvPr id="4" name="Picture 3">
            <a:extLst>
              <a:ext uri="{FF2B5EF4-FFF2-40B4-BE49-F238E27FC236}">
                <a16:creationId xmlns:a16="http://schemas.microsoft.com/office/drawing/2014/main" id="{EC0323A0-E43E-417E-B751-C0D515151D4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1447800" y="2576332"/>
            <a:ext cx="6300281" cy="3748268"/>
          </a:xfrm>
          <a:prstGeom prst="rect">
            <a:avLst/>
          </a:prstGeom>
          <a:noFill/>
        </p:spPr>
      </p:pic>
    </p:spTree>
    <p:extLst>
      <p:ext uri="{BB962C8B-B14F-4D97-AF65-F5344CB8AC3E}">
        <p14:creationId xmlns:p14="http://schemas.microsoft.com/office/powerpoint/2010/main" val="40665056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1609197" y="2931664"/>
            <a:ext cx="6620403" cy="1002195"/>
          </a:xfrm>
        </p:spPr>
        <p:txBody>
          <a:bodyPr/>
          <a:lstStyle/>
          <a:p>
            <a:r>
              <a:rPr lang="en-US" dirty="0"/>
              <a:t>Data Expansion</a:t>
            </a:r>
          </a:p>
        </p:txBody>
      </p:sp>
    </p:spTree>
    <p:extLst>
      <p:ext uri="{BB962C8B-B14F-4D97-AF65-F5344CB8AC3E}">
        <p14:creationId xmlns:p14="http://schemas.microsoft.com/office/powerpoint/2010/main" val="5690606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666" y="457200"/>
            <a:ext cx="8094133" cy="714473"/>
          </a:xfrm>
        </p:spPr>
        <p:txBody>
          <a:bodyPr>
            <a:normAutofit/>
          </a:bodyPr>
          <a:lstStyle/>
          <a:p>
            <a:r>
              <a:rPr lang="en-US" dirty="0"/>
              <a:t>Overview of Methods</a:t>
            </a:r>
          </a:p>
        </p:txBody>
      </p:sp>
      <p:sp>
        <p:nvSpPr>
          <p:cNvPr id="8" name="Text Placeholder 6"/>
          <p:cNvSpPr>
            <a:spLocks noGrp="1"/>
          </p:cNvSpPr>
          <p:nvPr>
            <p:ph type="body" sz="quarter" idx="4294967295"/>
          </p:nvPr>
        </p:nvSpPr>
        <p:spPr>
          <a:xfrm>
            <a:off x="618791" y="1447800"/>
            <a:ext cx="8068008" cy="4572000"/>
          </a:xfrm>
          <a:prstGeom prst="rect">
            <a:avLst/>
          </a:prstGeom>
        </p:spPr>
        <p:txBody>
          <a:bodyPr/>
          <a:lstStyle/>
          <a:p>
            <a:pPr marL="233363" lvl="1" indent="-233363">
              <a:spcBef>
                <a:spcPts val="1200"/>
              </a:spcBef>
              <a:buFont typeface="Arial" panose="020B0604020202020204" pitchFamily="34" charset="0"/>
              <a:buChar char="•"/>
            </a:pPr>
            <a:r>
              <a:rPr lang="en-US" sz="2400" dirty="0">
                <a:solidFill>
                  <a:srgbClr val="262626"/>
                </a:solidFill>
              </a:rPr>
              <a:t>Aware of 8 methods currently in use, and new methods being actively being researched</a:t>
            </a:r>
          </a:p>
          <a:p>
            <a:pPr marL="233363" lvl="1" indent="-233363">
              <a:spcBef>
                <a:spcPts val="1200"/>
              </a:spcBef>
              <a:buFont typeface="Arial" panose="020B0604020202020204" pitchFamily="34" charset="0"/>
              <a:buChar char="•"/>
            </a:pPr>
            <a:r>
              <a:rPr lang="en-US" sz="2400" dirty="0">
                <a:solidFill>
                  <a:srgbClr val="262626"/>
                </a:solidFill>
              </a:rPr>
              <a:t>Most robust expansion schemes combine several methods</a:t>
            </a:r>
          </a:p>
          <a:p>
            <a:pPr marL="742949" lvl="2" indent="-342900">
              <a:spcBef>
                <a:spcPts val="1200"/>
              </a:spcBef>
              <a:buFont typeface="Arial" panose="020B0604020202020204" pitchFamily="34" charset="0"/>
              <a:buChar char="─"/>
            </a:pPr>
            <a:r>
              <a:rPr lang="en-US" sz="2000" dirty="0">
                <a:solidFill>
                  <a:srgbClr val="262626"/>
                </a:solidFill>
              </a:rPr>
              <a:t>SE data based and simple scaling to counts are among most commonly used and most commonly used alone</a:t>
            </a:r>
          </a:p>
          <a:p>
            <a:pPr marL="742949" lvl="2" indent="-342900">
              <a:spcBef>
                <a:spcPts val="1200"/>
              </a:spcBef>
              <a:buFont typeface="Arial" panose="020B0604020202020204" pitchFamily="34" charset="0"/>
              <a:buChar char="─"/>
            </a:pPr>
            <a:r>
              <a:rPr lang="en-US" sz="2000" dirty="0">
                <a:solidFill>
                  <a:srgbClr val="262626"/>
                </a:solidFill>
              </a:rPr>
              <a:t>But these cannot correct for trip/activity duration biases</a:t>
            </a:r>
          </a:p>
          <a:p>
            <a:pPr marL="233363" lvl="1" indent="-233363">
              <a:spcBef>
                <a:spcPts val="1200"/>
              </a:spcBef>
              <a:buFont typeface="Arial" panose="020B0604020202020204" pitchFamily="34" charset="0"/>
              <a:buChar char="•"/>
            </a:pPr>
            <a:r>
              <a:rPr lang="en-US" sz="2400" dirty="0">
                <a:solidFill>
                  <a:srgbClr val="262626"/>
                </a:solidFill>
              </a:rPr>
              <a:t>Group methods first by type of control data used</a:t>
            </a:r>
          </a:p>
          <a:p>
            <a:pPr marL="742949" lvl="2" indent="-342900">
              <a:spcBef>
                <a:spcPts val="1200"/>
              </a:spcBef>
              <a:buFont typeface="Arial" panose="020B0604020202020204" pitchFamily="34" charset="0"/>
              <a:buChar char="─"/>
            </a:pPr>
            <a:r>
              <a:rPr lang="en-US" sz="2000" dirty="0">
                <a:solidFill>
                  <a:srgbClr val="262626"/>
                </a:solidFill>
              </a:rPr>
              <a:t>Then subdivide count-based methods based on single/multiple factors, network based / not, parametric / non-parametric</a:t>
            </a:r>
          </a:p>
          <a:p>
            <a:pPr marL="742949" lvl="2" indent="-342900">
              <a:spcBef>
                <a:spcPts val="1200"/>
              </a:spcBef>
              <a:buFont typeface="Arial" panose="020B0604020202020204" pitchFamily="34" charset="0"/>
              <a:buChar char="─"/>
            </a:pPr>
            <a:endParaRPr lang="en-US" sz="2000" dirty="0">
              <a:solidFill>
                <a:srgbClr val="262626"/>
              </a:solidFill>
            </a:endParaRPr>
          </a:p>
        </p:txBody>
      </p:sp>
    </p:spTree>
    <p:extLst>
      <p:ext uri="{BB962C8B-B14F-4D97-AF65-F5344CB8AC3E}">
        <p14:creationId xmlns:p14="http://schemas.microsoft.com/office/powerpoint/2010/main" val="8553947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666" y="457200"/>
            <a:ext cx="8094133" cy="714473"/>
          </a:xfrm>
        </p:spPr>
        <p:txBody>
          <a:bodyPr>
            <a:normAutofit/>
          </a:bodyPr>
          <a:lstStyle/>
          <a:p>
            <a:r>
              <a:rPr lang="en-US" dirty="0"/>
              <a:t>Taxonomy of Expansion Methods</a:t>
            </a:r>
          </a:p>
        </p:txBody>
      </p:sp>
      <p:sp>
        <p:nvSpPr>
          <p:cNvPr id="8" name="Text Placeholder 6"/>
          <p:cNvSpPr>
            <a:spLocks noGrp="1"/>
          </p:cNvSpPr>
          <p:nvPr>
            <p:ph type="body" sz="quarter" idx="4294967295"/>
          </p:nvPr>
        </p:nvSpPr>
        <p:spPr>
          <a:xfrm>
            <a:off x="618791" y="1171673"/>
            <a:ext cx="8068007" cy="5076727"/>
          </a:xfrm>
          <a:prstGeom prst="rect">
            <a:avLst/>
          </a:prstGeom>
        </p:spPr>
        <p:txBody>
          <a:bodyPr/>
          <a:lstStyle/>
          <a:p>
            <a:pPr lvl="0"/>
            <a:r>
              <a:rPr lang="en-US" sz="2400" dirty="0"/>
              <a:t>SE Data Methods</a:t>
            </a:r>
            <a:endParaRPr lang="en-US" sz="2000" dirty="0"/>
          </a:p>
          <a:p>
            <a:pPr lvl="1"/>
            <a:r>
              <a:rPr lang="en-US" sz="2000" b="1" dirty="0"/>
              <a:t>Market Penetration (Residence-based)</a:t>
            </a:r>
            <a:endParaRPr lang="en-US" sz="1800" dirty="0"/>
          </a:p>
          <a:p>
            <a:pPr lvl="1"/>
            <a:r>
              <a:rPr lang="en-US" sz="2000" b="1" dirty="0"/>
              <a:t>Trip Generation-Based</a:t>
            </a:r>
            <a:endParaRPr lang="en-US" sz="1800" dirty="0"/>
          </a:p>
          <a:p>
            <a:pPr lvl="0"/>
            <a:r>
              <a:rPr lang="en-US" sz="2400" dirty="0"/>
              <a:t>Traffic Count Methods</a:t>
            </a:r>
            <a:endParaRPr lang="en-US" sz="2000" dirty="0"/>
          </a:p>
          <a:p>
            <a:pPr lvl="1"/>
            <a:r>
              <a:rPr lang="en-US" sz="2000" b="1" dirty="0"/>
              <a:t>Simple Scaling to Counts</a:t>
            </a:r>
            <a:endParaRPr lang="en-US" sz="1800" dirty="0"/>
          </a:p>
          <a:p>
            <a:pPr lvl="1"/>
            <a:r>
              <a:rPr lang="en-US" sz="2000" dirty="0"/>
              <a:t>Multi-factor Scaling</a:t>
            </a:r>
            <a:endParaRPr lang="en-US" sz="1800" dirty="0"/>
          </a:p>
          <a:p>
            <a:pPr lvl="2"/>
            <a:r>
              <a:rPr lang="en-US" sz="1800" dirty="0"/>
              <a:t>Non-Assignment-Based</a:t>
            </a:r>
            <a:endParaRPr lang="en-US" sz="1600" dirty="0"/>
          </a:p>
          <a:p>
            <a:pPr lvl="3"/>
            <a:r>
              <a:rPr lang="en-US" sz="1600" b="1" dirty="0"/>
              <a:t>Iterative Proportional Fitting to Counts (</a:t>
            </a:r>
            <a:r>
              <a:rPr lang="en-US" sz="1600" b="1" dirty="0" err="1"/>
              <a:t>Frataring</a:t>
            </a:r>
            <a:r>
              <a:rPr lang="en-US" sz="1600" b="1" dirty="0"/>
              <a:t>)</a:t>
            </a:r>
            <a:endParaRPr lang="en-US" sz="1400" dirty="0"/>
          </a:p>
          <a:p>
            <a:pPr lvl="3"/>
            <a:r>
              <a:rPr lang="en-US" sz="1600" b="1" dirty="0"/>
              <a:t>Iterative </a:t>
            </a:r>
            <a:r>
              <a:rPr lang="en-US" sz="1600" b="1" dirty="0" err="1"/>
              <a:t>Screenline</a:t>
            </a:r>
            <a:r>
              <a:rPr lang="en-US" sz="1600" b="1" dirty="0"/>
              <a:t> Fitting / Matrix Partitioning</a:t>
            </a:r>
            <a:endParaRPr lang="en-US" sz="1400" dirty="0"/>
          </a:p>
          <a:p>
            <a:pPr lvl="2"/>
            <a:r>
              <a:rPr lang="en-US" sz="1800" dirty="0"/>
              <a:t>Network Assignment-Based</a:t>
            </a:r>
            <a:endParaRPr lang="en-US" sz="1600" dirty="0"/>
          </a:p>
          <a:p>
            <a:pPr lvl="3"/>
            <a:r>
              <a:rPr lang="en-US" sz="1600" dirty="0"/>
              <a:t>Nonparametric (ODME)</a:t>
            </a:r>
            <a:endParaRPr lang="en-US" sz="1400" dirty="0"/>
          </a:p>
          <a:p>
            <a:pPr lvl="4"/>
            <a:r>
              <a:rPr lang="en-US" sz="1600" b="1" dirty="0"/>
              <a:t>Direct ODME</a:t>
            </a:r>
            <a:endParaRPr lang="en-US" sz="1400" dirty="0"/>
          </a:p>
          <a:p>
            <a:pPr lvl="4"/>
            <a:r>
              <a:rPr lang="en-US" sz="1600" b="1" dirty="0"/>
              <a:t>Indirect ODME</a:t>
            </a:r>
            <a:endParaRPr lang="en-US" sz="1400" dirty="0"/>
          </a:p>
          <a:p>
            <a:pPr lvl="3"/>
            <a:r>
              <a:rPr lang="en-US" sz="1600" b="1" dirty="0"/>
              <a:t>Parametric Scaling to Counts</a:t>
            </a:r>
          </a:p>
          <a:p>
            <a:r>
              <a:rPr lang="en-US" sz="2600" i="1" dirty="0"/>
              <a:t>Trace Data Methods</a:t>
            </a:r>
          </a:p>
          <a:p>
            <a:pPr marL="742949" lvl="2" indent="-342900">
              <a:spcBef>
                <a:spcPts val="1200"/>
              </a:spcBef>
              <a:buFont typeface="Arial" panose="020B0604020202020204" pitchFamily="34" charset="0"/>
              <a:buChar char="─"/>
            </a:pPr>
            <a:endParaRPr lang="en-US" dirty="0">
              <a:solidFill>
                <a:srgbClr val="262626"/>
              </a:solidFill>
            </a:endParaRPr>
          </a:p>
          <a:p>
            <a:pPr marL="742949" lvl="2" indent="-342900">
              <a:spcBef>
                <a:spcPts val="1200"/>
              </a:spcBef>
              <a:buFont typeface="Arial" panose="020B0604020202020204" pitchFamily="34" charset="0"/>
              <a:buChar char="─"/>
            </a:pPr>
            <a:endParaRPr lang="en-US" sz="2000" dirty="0">
              <a:solidFill>
                <a:srgbClr val="262626"/>
              </a:solidFill>
            </a:endParaRPr>
          </a:p>
          <a:p>
            <a:pPr marL="742949" lvl="2" indent="-342900">
              <a:spcBef>
                <a:spcPts val="1200"/>
              </a:spcBef>
              <a:buFont typeface="Arial" panose="020B0604020202020204" pitchFamily="34" charset="0"/>
              <a:buChar char="─"/>
            </a:pPr>
            <a:endParaRPr lang="en-US" sz="2000" dirty="0">
              <a:solidFill>
                <a:srgbClr val="262626"/>
              </a:solidFill>
            </a:endParaRPr>
          </a:p>
        </p:txBody>
      </p:sp>
    </p:spTree>
    <p:extLst>
      <p:ext uri="{BB962C8B-B14F-4D97-AF65-F5344CB8AC3E}">
        <p14:creationId xmlns:p14="http://schemas.microsoft.com/office/powerpoint/2010/main" val="175055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666" y="428527"/>
            <a:ext cx="8094133" cy="714473"/>
          </a:xfrm>
        </p:spPr>
        <p:txBody>
          <a:bodyPr>
            <a:normAutofit/>
          </a:bodyPr>
          <a:lstStyle/>
          <a:p>
            <a:r>
              <a:rPr lang="en-US" dirty="0"/>
              <a:t>RSG Experience</a:t>
            </a:r>
          </a:p>
        </p:txBody>
      </p:sp>
      <p:pic>
        <p:nvPicPr>
          <p:cNvPr id="9" name="Picture 8">
            <a:extLst>
              <a:ext uri="{FF2B5EF4-FFF2-40B4-BE49-F238E27FC236}">
                <a16:creationId xmlns:a16="http://schemas.microsoft.com/office/drawing/2014/main" id="{978BB797-8BDC-4BC0-BDFB-48FA080E06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95400"/>
            <a:ext cx="9144000" cy="4918550"/>
          </a:xfrm>
          <a:prstGeom prst="rect">
            <a:avLst/>
          </a:prstGeom>
        </p:spPr>
      </p:pic>
    </p:spTree>
    <p:extLst>
      <p:ext uri="{BB962C8B-B14F-4D97-AF65-F5344CB8AC3E}">
        <p14:creationId xmlns:p14="http://schemas.microsoft.com/office/powerpoint/2010/main" val="26426185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666" y="457200"/>
            <a:ext cx="8094133" cy="714473"/>
          </a:xfrm>
        </p:spPr>
        <p:txBody>
          <a:bodyPr>
            <a:normAutofit/>
          </a:bodyPr>
          <a:lstStyle/>
          <a:p>
            <a:r>
              <a:rPr lang="en-US" dirty="0"/>
              <a:t>Iterative </a:t>
            </a:r>
            <a:r>
              <a:rPr lang="en-US" dirty="0" err="1"/>
              <a:t>Screenline</a:t>
            </a:r>
            <a:r>
              <a:rPr lang="en-US" dirty="0"/>
              <a:t> Fitting (ISF)</a:t>
            </a:r>
          </a:p>
        </p:txBody>
      </p:sp>
      <p:sp>
        <p:nvSpPr>
          <p:cNvPr id="8" name="Text Placeholder 6"/>
          <p:cNvSpPr>
            <a:spLocks noGrp="1"/>
          </p:cNvSpPr>
          <p:nvPr>
            <p:ph type="body" sz="quarter" idx="4294967295"/>
          </p:nvPr>
        </p:nvSpPr>
        <p:spPr>
          <a:xfrm>
            <a:off x="592666" y="1371600"/>
            <a:ext cx="5401007" cy="5029200"/>
          </a:xfrm>
          <a:prstGeom prst="rect">
            <a:avLst/>
          </a:prstGeom>
        </p:spPr>
        <p:txBody>
          <a:bodyPr/>
          <a:lstStyle/>
          <a:p>
            <a:pPr marL="233363" lvl="1" indent="-233363">
              <a:spcBef>
                <a:spcPts val="1200"/>
              </a:spcBef>
              <a:buFont typeface="Arial" panose="020B0604020202020204" pitchFamily="34" charset="0"/>
              <a:buChar char="•"/>
            </a:pPr>
            <a:r>
              <a:rPr lang="en-US" sz="2400" dirty="0">
                <a:solidFill>
                  <a:srgbClr val="262626"/>
                </a:solidFill>
              </a:rPr>
              <a:t>Loop over </a:t>
            </a:r>
            <a:r>
              <a:rPr lang="en-US" sz="2400" dirty="0" err="1">
                <a:solidFill>
                  <a:srgbClr val="262626"/>
                </a:solidFill>
              </a:rPr>
              <a:t>screenlines</a:t>
            </a:r>
            <a:endParaRPr lang="en-US" sz="2400" dirty="0">
              <a:solidFill>
                <a:srgbClr val="262626"/>
              </a:solidFill>
            </a:endParaRPr>
          </a:p>
          <a:p>
            <a:pPr marL="742949" lvl="2" indent="-342900">
              <a:spcBef>
                <a:spcPts val="1200"/>
              </a:spcBef>
              <a:buFont typeface="Arial" panose="020B0604020202020204" pitchFamily="34" charset="0"/>
              <a:buChar char="─"/>
            </a:pPr>
            <a:r>
              <a:rPr lang="en-US" sz="2000" dirty="0">
                <a:solidFill>
                  <a:srgbClr val="262626"/>
                </a:solidFill>
              </a:rPr>
              <a:t>Uses </a:t>
            </a:r>
            <a:r>
              <a:rPr lang="en-US" sz="2000" dirty="0" err="1">
                <a:solidFill>
                  <a:srgbClr val="262626"/>
                </a:solidFill>
              </a:rPr>
              <a:t>screenlines</a:t>
            </a:r>
            <a:r>
              <a:rPr lang="en-US" sz="2000" dirty="0">
                <a:solidFill>
                  <a:srgbClr val="262626"/>
                </a:solidFill>
              </a:rPr>
              <a:t> which partition region into two sets of zones – which partition the OD matrix into quadrants</a:t>
            </a:r>
          </a:p>
          <a:p>
            <a:pPr marL="742949" lvl="2" indent="-342900">
              <a:spcBef>
                <a:spcPts val="1200"/>
              </a:spcBef>
              <a:buFont typeface="Arial" panose="020B0604020202020204" pitchFamily="34" charset="0"/>
              <a:buChar char="─"/>
            </a:pPr>
            <a:r>
              <a:rPr lang="en-US" sz="2000" dirty="0">
                <a:solidFill>
                  <a:srgbClr val="262626"/>
                </a:solidFill>
              </a:rPr>
              <a:t>Off-diagonal quadrants receive factor based on ratio of weighted total counts to aggregated OD trips</a:t>
            </a:r>
          </a:p>
          <a:p>
            <a:pPr marL="1200149" lvl="3" indent="-342900">
              <a:spcBef>
                <a:spcPts val="1200"/>
              </a:spcBef>
              <a:buFont typeface="Wingdings" panose="05000000000000000000" pitchFamily="2" charset="2"/>
              <a:buChar char="§"/>
            </a:pPr>
            <a:r>
              <a:rPr lang="en-US" sz="1600" dirty="0">
                <a:solidFill>
                  <a:srgbClr val="262626"/>
                </a:solidFill>
              </a:rPr>
              <a:t>Weight based on number of </a:t>
            </a:r>
            <a:r>
              <a:rPr lang="en-US" sz="1600" dirty="0" err="1">
                <a:solidFill>
                  <a:srgbClr val="262626"/>
                </a:solidFill>
              </a:rPr>
              <a:t>screenlines</a:t>
            </a:r>
            <a:r>
              <a:rPr lang="en-US" sz="1600" dirty="0">
                <a:solidFill>
                  <a:srgbClr val="262626"/>
                </a:solidFill>
              </a:rPr>
              <a:t> each count is on, etc.</a:t>
            </a:r>
          </a:p>
          <a:p>
            <a:pPr marL="742949" lvl="2" indent="-342900">
              <a:spcBef>
                <a:spcPts val="1200"/>
              </a:spcBef>
              <a:buFont typeface="Arial" panose="020B0604020202020204" pitchFamily="34" charset="0"/>
              <a:buChar char="─"/>
            </a:pPr>
            <a:r>
              <a:rPr lang="en-US" sz="2000" dirty="0">
                <a:solidFill>
                  <a:srgbClr val="262626"/>
                </a:solidFill>
              </a:rPr>
              <a:t>Average new factors from this </a:t>
            </a:r>
            <a:r>
              <a:rPr lang="en-US" sz="2000" dirty="0" err="1">
                <a:solidFill>
                  <a:srgbClr val="262626"/>
                </a:solidFill>
              </a:rPr>
              <a:t>screenline</a:t>
            </a:r>
            <a:r>
              <a:rPr lang="en-US" sz="2000" dirty="0">
                <a:solidFill>
                  <a:srgbClr val="262626"/>
                </a:solidFill>
              </a:rPr>
              <a:t> with prior expansion factors</a:t>
            </a:r>
          </a:p>
          <a:p>
            <a:pPr marL="742949" lvl="2" indent="-342900">
              <a:spcBef>
                <a:spcPts val="1200"/>
              </a:spcBef>
              <a:buFont typeface="Arial" panose="020B0604020202020204" pitchFamily="34" charset="0"/>
              <a:buChar char="─"/>
            </a:pPr>
            <a:endParaRPr lang="en-US" sz="2000" dirty="0">
              <a:solidFill>
                <a:srgbClr val="262626"/>
              </a:solidFill>
            </a:endParaRPr>
          </a:p>
        </p:txBody>
      </p:sp>
      <p:pic>
        <p:nvPicPr>
          <p:cNvPr id="4" name="Picture 3">
            <a:extLst>
              <a:ext uri="{FF2B5EF4-FFF2-40B4-BE49-F238E27FC236}">
                <a16:creationId xmlns:a16="http://schemas.microsoft.com/office/drawing/2014/main" id="{662BBFA9-83DE-496B-86CA-FE8A868AE94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172200" y="4191000"/>
            <a:ext cx="2790305" cy="1980216"/>
          </a:xfrm>
          <a:prstGeom prst="rect">
            <a:avLst/>
          </a:prstGeom>
          <a:ln>
            <a:solidFill>
              <a:srgbClr val="262626"/>
            </a:solidFill>
          </a:ln>
        </p:spPr>
      </p:pic>
      <p:pic>
        <p:nvPicPr>
          <p:cNvPr id="5" name="Picture 4">
            <a:extLst>
              <a:ext uri="{FF2B5EF4-FFF2-40B4-BE49-F238E27FC236}">
                <a16:creationId xmlns:a16="http://schemas.microsoft.com/office/drawing/2014/main" id="{3557E07B-F7FD-4EFE-921E-47E95E9FFDF8}"/>
              </a:ext>
            </a:extLst>
          </p:cNvPr>
          <p:cNvPicPr>
            <a:picLocks noChangeAspect="1"/>
          </p:cNvPicPr>
          <p:nvPr/>
        </p:nvPicPr>
        <p:blipFill>
          <a:blip r:embed="rId3" cstate="print">
            <a:clrChange>
              <a:clrFrom>
                <a:srgbClr val="E0E0E0"/>
              </a:clrFrom>
              <a:clrTo>
                <a:srgbClr val="E0E0E0">
                  <a:alpha val="0"/>
                </a:srgbClr>
              </a:clrTo>
            </a:clrChange>
            <a:extLst>
              <a:ext uri="{28A0092B-C50C-407E-A947-70E740481C1C}">
                <a14:useLocalDpi xmlns:a14="http://schemas.microsoft.com/office/drawing/2010/main" val="0"/>
              </a:ext>
            </a:extLst>
          </a:blip>
          <a:srcRect/>
          <a:stretch>
            <a:fillRect/>
          </a:stretch>
        </p:blipFill>
        <p:spPr bwMode="auto">
          <a:xfrm>
            <a:off x="6324600" y="76200"/>
            <a:ext cx="2643221" cy="4066496"/>
          </a:xfrm>
          <a:prstGeom prst="rect">
            <a:avLst/>
          </a:prstGeom>
          <a:noFill/>
        </p:spPr>
      </p:pic>
    </p:spTree>
    <p:extLst>
      <p:ext uri="{BB962C8B-B14F-4D97-AF65-F5344CB8AC3E}">
        <p14:creationId xmlns:p14="http://schemas.microsoft.com/office/powerpoint/2010/main" val="33380827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 figure shows a bar chart where the y-axis of height of bars indicates the expansion factor or weight for truck trips of various lengths which are arranged on the x-axis. The expansion factors range from around 2.5 for trips of 10 minutes or less to around 2/3 for trips of 180 to 600 or more minutes in length." title="Expansion Factor Scheme">
            <a:extLst>
              <a:ext uri="{FF2B5EF4-FFF2-40B4-BE49-F238E27FC236}">
                <a16:creationId xmlns:a16="http://schemas.microsoft.com/office/drawing/2014/main" id="{C468575F-6A61-4CA9-ADB7-D659D24BCABB}"/>
              </a:ext>
            </a:extLst>
          </p:cNvPr>
          <p:cNvPicPr/>
          <p:nvPr/>
        </p:nvPicPr>
        <p:blipFill rotWithShape="1">
          <a:blip r:embed="rId2" cstate="print">
            <a:extLst>
              <a:ext uri="{28A0092B-C50C-407E-A947-70E740481C1C}">
                <a14:useLocalDpi xmlns:a14="http://schemas.microsoft.com/office/drawing/2010/main" val="0"/>
              </a:ext>
            </a:extLst>
          </a:blip>
          <a:srcRect/>
          <a:stretch/>
        </p:blipFill>
        <p:spPr bwMode="auto">
          <a:xfrm>
            <a:off x="4191000" y="4343400"/>
            <a:ext cx="4953000" cy="1965325"/>
          </a:xfrm>
          <a:prstGeom prst="rect">
            <a:avLst/>
          </a:prstGeom>
          <a:noFill/>
        </p:spPr>
      </p:pic>
      <p:sp>
        <p:nvSpPr>
          <p:cNvPr id="2" name="Title 1"/>
          <p:cNvSpPr>
            <a:spLocks noGrp="1"/>
          </p:cNvSpPr>
          <p:nvPr>
            <p:ph type="title"/>
          </p:nvPr>
        </p:nvSpPr>
        <p:spPr>
          <a:xfrm>
            <a:off x="592666" y="457200"/>
            <a:ext cx="8094133" cy="714473"/>
          </a:xfrm>
        </p:spPr>
        <p:txBody>
          <a:bodyPr>
            <a:normAutofit/>
          </a:bodyPr>
          <a:lstStyle/>
          <a:p>
            <a:r>
              <a:rPr lang="en-US" dirty="0"/>
              <a:t>Non-Parametric Assignment-based Methods</a:t>
            </a:r>
          </a:p>
        </p:txBody>
      </p:sp>
      <p:sp>
        <p:nvSpPr>
          <p:cNvPr id="8" name="Text Placeholder 6"/>
          <p:cNvSpPr>
            <a:spLocks noGrp="1"/>
          </p:cNvSpPr>
          <p:nvPr>
            <p:ph type="body" sz="quarter" idx="4294967295"/>
          </p:nvPr>
        </p:nvSpPr>
        <p:spPr>
          <a:xfrm>
            <a:off x="533400" y="1143000"/>
            <a:ext cx="8068007" cy="5029200"/>
          </a:xfrm>
          <a:prstGeom prst="rect">
            <a:avLst/>
          </a:prstGeom>
        </p:spPr>
        <p:txBody>
          <a:bodyPr/>
          <a:lstStyle/>
          <a:p>
            <a:pPr marL="233363" lvl="1" indent="-233363">
              <a:spcBef>
                <a:spcPts val="600"/>
              </a:spcBef>
              <a:buFont typeface="Arial" panose="020B0604020202020204" pitchFamily="34" charset="0"/>
              <a:buChar char="•"/>
            </a:pPr>
            <a:r>
              <a:rPr lang="en-US" sz="2400" dirty="0">
                <a:solidFill>
                  <a:srgbClr val="262626"/>
                </a:solidFill>
              </a:rPr>
              <a:t>Direct ODME</a:t>
            </a:r>
          </a:p>
          <a:p>
            <a:pPr marL="742949" lvl="2" indent="-342900">
              <a:spcBef>
                <a:spcPts val="600"/>
              </a:spcBef>
              <a:buFont typeface="Arial" panose="020B0604020202020204" pitchFamily="34" charset="0"/>
              <a:buChar char="─"/>
            </a:pPr>
            <a:r>
              <a:rPr lang="en-US" sz="2000" dirty="0">
                <a:solidFill>
                  <a:srgbClr val="262626"/>
                </a:solidFill>
              </a:rPr>
              <a:t>OD/cell-specific expansion factors (lots)</a:t>
            </a:r>
          </a:p>
          <a:p>
            <a:pPr marL="742949" lvl="2" indent="-342900">
              <a:spcBef>
                <a:spcPts val="600"/>
              </a:spcBef>
              <a:buFont typeface="Arial" panose="020B0604020202020204" pitchFamily="34" charset="0"/>
              <a:buChar char="─"/>
            </a:pPr>
            <a:r>
              <a:rPr lang="en-US" sz="2000" dirty="0">
                <a:solidFill>
                  <a:srgbClr val="262626"/>
                </a:solidFill>
              </a:rPr>
              <a:t>Beware of over-fitting to counts!</a:t>
            </a:r>
          </a:p>
          <a:p>
            <a:pPr marL="1200149" lvl="3" indent="-342900">
              <a:spcBef>
                <a:spcPts val="600"/>
              </a:spcBef>
              <a:buFont typeface="Wingdings" panose="05000000000000000000" pitchFamily="2" charset="2"/>
              <a:buChar char="§"/>
            </a:pPr>
            <a:r>
              <a:rPr lang="en-US" sz="1600" dirty="0">
                <a:solidFill>
                  <a:srgbClr val="262626"/>
                </a:solidFill>
              </a:rPr>
              <a:t>Many different ODME methods, </a:t>
            </a:r>
            <a:r>
              <a:rPr lang="en-US" sz="1600" b="1" dirty="0">
                <a:solidFill>
                  <a:srgbClr val="262626"/>
                </a:solidFill>
              </a:rPr>
              <a:t>important</a:t>
            </a:r>
            <a:r>
              <a:rPr lang="en-US" sz="1600" dirty="0">
                <a:solidFill>
                  <a:srgbClr val="262626"/>
                </a:solidFill>
              </a:rPr>
              <a:t> to use one that either minimizes error with respect to both counts and the original ODs or that minimizes error with respect to counts but only within certain constraints (e.g., -50% and +200%) – easier if ODME done after other methods</a:t>
            </a:r>
          </a:p>
          <a:p>
            <a:pPr marL="1200149" lvl="3" indent="-342900">
              <a:spcBef>
                <a:spcPts val="600"/>
              </a:spcBef>
              <a:buFont typeface="Wingdings" panose="05000000000000000000" pitchFamily="2" charset="2"/>
              <a:buChar char="§"/>
            </a:pPr>
            <a:r>
              <a:rPr lang="en-US" sz="1600" dirty="0">
                <a:solidFill>
                  <a:srgbClr val="262626"/>
                </a:solidFill>
              </a:rPr>
              <a:t>Should measure difference / distance from original to output OD flows (e.g., MAE, MAPE), not just compare TLFDs</a:t>
            </a:r>
          </a:p>
          <a:p>
            <a:pPr marL="742949" lvl="2" indent="-342900">
              <a:spcBef>
                <a:spcPts val="600"/>
              </a:spcBef>
              <a:buFont typeface="Arial" panose="020B0604020202020204" pitchFamily="34" charset="0"/>
              <a:buChar char="─"/>
            </a:pPr>
            <a:r>
              <a:rPr lang="en-US" sz="2000" dirty="0">
                <a:solidFill>
                  <a:srgbClr val="262626"/>
                </a:solidFill>
              </a:rPr>
              <a:t>Relatively easy to do but difficult to interpret / understand</a:t>
            </a:r>
          </a:p>
          <a:p>
            <a:pPr marL="233363" lvl="1" indent="-233363">
              <a:spcBef>
                <a:spcPts val="600"/>
              </a:spcBef>
              <a:buFont typeface="Arial" panose="020B0604020202020204" pitchFamily="34" charset="0"/>
              <a:buChar char="•"/>
            </a:pPr>
            <a:r>
              <a:rPr lang="en-US" sz="2400" dirty="0">
                <a:solidFill>
                  <a:srgbClr val="262626"/>
                </a:solidFill>
              </a:rPr>
              <a:t>Indirect ODME</a:t>
            </a:r>
          </a:p>
          <a:p>
            <a:pPr marL="742949" lvl="2" indent="-342900">
              <a:spcBef>
                <a:spcPts val="600"/>
              </a:spcBef>
              <a:buFont typeface="Arial" panose="020B0604020202020204" pitchFamily="34" charset="0"/>
              <a:buChar char="─"/>
            </a:pPr>
            <a:r>
              <a:rPr lang="en-US" sz="2000" dirty="0">
                <a:solidFill>
                  <a:srgbClr val="262626"/>
                </a:solidFill>
              </a:rPr>
              <a:t>Analyze results of ODME </a:t>
            </a:r>
            <a:br>
              <a:rPr lang="en-US" sz="2000" dirty="0">
                <a:solidFill>
                  <a:srgbClr val="262626"/>
                </a:solidFill>
              </a:rPr>
            </a:br>
            <a:r>
              <a:rPr lang="en-US" sz="2000" dirty="0">
                <a:solidFill>
                  <a:srgbClr val="262626"/>
                </a:solidFill>
              </a:rPr>
              <a:t>to create simpler set of </a:t>
            </a:r>
            <a:br>
              <a:rPr lang="en-US" sz="2000" dirty="0">
                <a:solidFill>
                  <a:srgbClr val="262626"/>
                </a:solidFill>
              </a:rPr>
            </a:br>
            <a:r>
              <a:rPr lang="en-US" sz="2000" dirty="0">
                <a:solidFill>
                  <a:srgbClr val="262626"/>
                </a:solidFill>
              </a:rPr>
              <a:t>expansion factors based </a:t>
            </a:r>
            <a:br>
              <a:rPr lang="en-US" sz="2000" dirty="0">
                <a:solidFill>
                  <a:srgbClr val="262626"/>
                </a:solidFill>
              </a:rPr>
            </a:br>
            <a:r>
              <a:rPr lang="en-US" sz="2000" dirty="0">
                <a:solidFill>
                  <a:srgbClr val="262626"/>
                </a:solidFill>
              </a:rPr>
              <a:t>on distance, regions, etc.  </a:t>
            </a:r>
          </a:p>
          <a:p>
            <a:pPr marL="742949" lvl="2" indent="-342900">
              <a:spcBef>
                <a:spcPts val="1200"/>
              </a:spcBef>
              <a:buFont typeface="Arial" panose="020B0604020202020204" pitchFamily="34" charset="0"/>
              <a:buChar char="─"/>
            </a:pPr>
            <a:endParaRPr lang="en-US" sz="2000" dirty="0">
              <a:solidFill>
                <a:srgbClr val="262626"/>
              </a:solidFill>
            </a:endParaRPr>
          </a:p>
        </p:txBody>
      </p:sp>
    </p:spTree>
    <p:extLst>
      <p:ext uri="{BB962C8B-B14F-4D97-AF65-F5344CB8AC3E}">
        <p14:creationId xmlns:p14="http://schemas.microsoft.com/office/powerpoint/2010/main" val="41918410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666" y="457200"/>
            <a:ext cx="8094133" cy="714473"/>
          </a:xfrm>
        </p:spPr>
        <p:txBody>
          <a:bodyPr>
            <a:normAutofit/>
          </a:bodyPr>
          <a:lstStyle/>
          <a:p>
            <a:r>
              <a:rPr lang="en-US" dirty="0"/>
              <a:t>Parametric Scaling to Counts </a:t>
            </a:r>
          </a:p>
        </p:txBody>
      </p:sp>
      <p:sp>
        <p:nvSpPr>
          <p:cNvPr id="8" name="Text Placeholder 6"/>
          <p:cNvSpPr>
            <a:spLocks noGrp="1"/>
          </p:cNvSpPr>
          <p:nvPr>
            <p:ph type="body" sz="quarter" idx="4294967295"/>
          </p:nvPr>
        </p:nvSpPr>
        <p:spPr>
          <a:xfrm>
            <a:off x="533400" y="1171673"/>
            <a:ext cx="8068007" cy="5100084"/>
          </a:xfrm>
          <a:prstGeom prst="rect">
            <a:avLst/>
          </a:prstGeom>
        </p:spPr>
        <p:txBody>
          <a:bodyPr/>
          <a:lstStyle/>
          <a:p>
            <a:pPr marL="233363" lvl="1" indent="-233363">
              <a:spcBef>
                <a:spcPts val="600"/>
              </a:spcBef>
              <a:buFont typeface="Arial" panose="020B0604020202020204" pitchFamily="34" charset="0"/>
              <a:buChar char="•"/>
            </a:pPr>
            <a:r>
              <a:rPr lang="en-US" sz="2400" dirty="0">
                <a:solidFill>
                  <a:srgbClr val="262626"/>
                </a:solidFill>
              </a:rPr>
              <a:t>Uses assignment within a larger framework to estimate / calibrate parameters for an expansion factor function</a:t>
            </a:r>
          </a:p>
          <a:p>
            <a:pPr marL="233363" lvl="1" indent="-233363">
              <a:spcBef>
                <a:spcPts val="600"/>
              </a:spcBef>
              <a:buFont typeface="Arial" panose="020B0604020202020204" pitchFamily="34" charset="0"/>
              <a:buChar char="•"/>
            </a:pPr>
            <a:r>
              <a:rPr lang="en-US" sz="2400" dirty="0">
                <a:solidFill>
                  <a:srgbClr val="262626"/>
                </a:solidFill>
              </a:rPr>
              <a:t>Terms often include </a:t>
            </a:r>
          </a:p>
          <a:p>
            <a:pPr marL="742949" lvl="2" indent="-342900">
              <a:spcBef>
                <a:spcPts val="600"/>
              </a:spcBef>
              <a:buFont typeface="Arial" panose="020B0604020202020204" pitchFamily="34" charset="0"/>
              <a:buChar char="─"/>
            </a:pPr>
            <a:r>
              <a:rPr lang="en-US" sz="2000" dirty="0">
                <a:solidFill>
                  <a:srgbClr val="262626"/>
                </a:solidFill>
              </a:rPr>
              <a:t>Distance</a:t>
            </a:r>
          </a:p>
          <a:p>
            <a:pPr marL="742949" lvl="2" indent="-342900">
              <a:spcBef>
                <a:spcPts val="600"/>
              </a:spcBef>
              <a:buFont typeface="Arial" panose="020B0604020202020204" pitchFamily="34" charset="0"/>
              <a:buChar char="─"/>
            </a:pPr>
            <a:r>
              <a:rPr lang="en-US" sz="2000" dirty="0">
                <a:solidFill>
                  <a:srgbClr val="262626"/>
                </a:solidFill>
              </a:rPr>
              <a:t>Area type or accessibility</a:t>
            </a:r>
          </a:p>
          <a:p>
            <a:pPr marL="233363" lvl="1" indent="-233363">
              <a:spcBef>
                <a:spcPts val="600"/>
              </a:spcBef>
              <a:buFont typeface="Arial" panose="020B0604020202020204" pitchFamily="34" charset="0"/>
              <a:buChar char="•"/>
            </a:pPr>
            <a:r>
              <a:rPr lang="en-US" sz="2400" dirty="0">
                <a:solidFill>
                  <a:srgbClr val="262626"/>
                </a:solidFill>
              </a:rPr>
              <a:t>Estimation is NP-Hard</a:t>
            </a:r>
          </a:p>
          <a:p>
            <a:pPr marL="742949" lvl="2" indent="-342900">
              <a:spcBef>
                <a:spcPts val="600"/>
              </a:spcBef>
              <a:buFont typeface="Arial" panose="020B0604020202020204" pitchFamily="34" charset="0"/>
              <a:buChar char="─"/>
            </a:pPr>
            <a:r>
              <a:rPr lang="en-US" sz="2000" dirty="0">
                <a:solidFill>
                  <a:srgbClr val="262626"/>
                </a:solidFill>
              </a:rPr>
              <a:t>Mixed success with </a:t>
            </a:r>
            <a:br>
              <a:rPr lang="en-US" sz="2000" dirty="0">
                <a:solidFill>
                  <a:srgbClr val="262626"/>
                </a:solidFill>
              </a:rPr>
            </a:br>
            <a:r>
              <a:rPr lang="en-US" sz="2000" dirty="0">
                <a:solidFill>
                  <a:srgbClr val="262626"/>
                </a:solidFill>
              </a:rPr>
              <a:t>genetic algorithm</a:t>
            </a:r>
          </a:p>
          <a:p>
            <a:pPr marL="742949" lvl="2" indent="-342900">
              <a:spcBef>
                <a:spcPts val="600"/>
              </a:spcBef>
              <a:buFont typeface="Arial" panose="020B0604020202020204" pitchFamily="34" charset="0"/>
              <a:buChar char="─"/>
            </a:pPr>
            <a:r>
              <a:rPr lang="en-US" sz="2000" dirty="0">
                <a:solidFill>
                  <a:srgbClr val="262626"/>
                </a:solidFill>
              </a:rPr>
              <a:t>Mixed success with </a:t>
            </a:r>
            <a:br>
              <a:rPr lang="en-US" sz="2000" dirty="0">
                <a:solidFill>
                  <a:srgbClr val="262626"/>
                </a:solidFill>
              </a:rPr>
            </a:br>
            <a:r>
              <a:rPr lang="en-US" sz="2000" dirty="0">
                <a:solidFill>
                  <a:srgbClr val="262626"/>
                </a:solidFill>
              </a:rPr>
              <a:t>regression on ODME</a:t>
            </a:r>
          </a:p>
          <a:p>
            <a:pPr marL="742949" lvl="2" indent="-342900">
              <a:spcBef>
                <a:spcPts val="600"/>
              </a:spcBef>
              <a:buFont typeface="Arial" panose="020B0604020202020204" pitchFamily="34" charset="0"/>
              <a:buChar char="─"/>
            </a:pPr>
            <a:r>
              <a:rPr lang="en-US" sz="2000" dirty="0">
                <a:solidFill>
                  <a:srgbClr val="262626"/>
                </a:solidFill>
              </a:rPr>
              <a:t>Manual calibration</a:t>
            </a:r>
          </a:p>
          <a:p>
            <a:pPr marL="742949" lvl="2" indent="-342900">
              <a:spcBef>
                <a:spcPts val="1200"/>
              </a:spcBef>
              <a:buFont typeface="Arial" panose="020B0604020202020204" pitchFamily="34" charset="0"/>
              <a:buChar char="─"/>
            </a:pPr>
            <a:endParaRPr lang="en-US" sz="2000" dirty="0">
              <a:solidFill>
                <a:srgbClr val="262626"/>
              </a:solidFill>
            </a:endParaRPr>
          </a:p>
        </p:txBody>
      </p:sp>
      <p:sp>
        <p:nvSpPr>
          <p:cNvPr id="4" name="Text Placeholder 6">
            <a:extLst>
              <a:ext uri="{FF2B5EF4-FFF2-40B4-BE49-F238E27FC236}">
                <a16:creationId xmlns:a16="http://schemas.microsoft.com/office/drawing/2014/main" id="{A712E42E-C186-4B96-AEB3-A7F4FAA5AE9A}"/>
              </a:ext>
            </a:extLst>
          </p:cNvPr>
          <p:cNvSpPr txBox="1">
            <a:spLocks/>
          </p:cNvSpPr>
          <p:nvPr/>
        </p:nvSpPr>
        <p:spPr>
          <a:xfrm>
            <a:off x="4267200" y="2438400"/>
            <a:ext cx="3886200" cy="9144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42949" lvl="2" indent="-342900">
              <a:spcBef>
                <a:spcPts val="600"/>
              </a:spcBef>
              <a:buFont typeface="Arial" panose="020B0604020202020204" pitchFamily="34" charset="0"/>
              <a:buChar char="─"/>
            </a:pPr>
            <a:r>
              <a:rPr lang="en-US" sz="2000" dirty="0" err="1">
                <a:solidFill>
                  <a:srgbClr val="262626"/>
                </a:solidFill>
              </a:rPr>
              <a:t>Intradistrict</a:t>
            </a:r>
            <a:r>
              <a:rPr lang="en-US" sz="2000" dirty="0">
                <a:solidFill>
                  <a:srgbClr val="262626"/>
                </a:solidFill>
              </a:rPr>
              <a:t> / intrazonal</a:t>
            </a:r>
          </a:p>
          <a:p>
            <a:pPr marL="742949" lvl="2" indent="-342900">
              <a:spcBef>
                <a:spcPts val="600"/>
              </a:spcBef>
              <a:buFont typeface="Arial" panose="020B0604020202020204" pitchFamily="34" charset="0"/>
              <a:buChar char="─"/>
            </a:pPr>
            <a:r>
              <a:rPr lang="en-US" sz="2000" dirty="0">
                <a:solidFill>
                  <a:srgbClr val="262626"/>
                </a:solidFill>
              </a:rPr>
              <a:t>Adjacency </a:t>
            </a:r>
          </a:p>
          <a:p>
            <a:pPr marL="742949" lvl="2" indent="-342900">
              <a:spcBef>
                <a:spcPts val="1200"/>
              </a:spcBef>
              <a:buFont typeface="Arial" panose="020B0604020202020204" pitchFamily="34" charset="0"/>
              <a:buChar char="─"/>
            </a:pPr>
            <a:endParaRPr lang="en-US" sz="2000" dirty="0">
              <a:solidFill>
                <a:srgbClr val="262626"/>
              </a:solidFill>
            </a:endParaRPr>
          </a:p>
        </p:txBody>
      </p:sp>
      <p:pic>
        <p:nvPicPr>
          <p:cNvPr id="5" name="Picture 4">
            <a:extLst>
              <a:ext uri="{FF2B5EF4-FFF2-40B4-BE49-F238E27FC236}">
                <a16:creationId xmlns:a16="http://schemas.microsoft.com/office/drawing/2014/main" id="{09DDF000-AE94-4D48-A7EE-96575A912834}"/>
              </a:ext>
            </a:extLst>
          </p:cNvPr>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471" t="2128" r="1"/>
          <a:stretch/>
        </p:blipFill>
        <p:spPr bwMode="auto">
          <a:xfrm>
            <a:off x="3810000" y="3276600"/>
            <a:ext cx="5334000" cy="3581400"/>
          </a:xfrm>
          <a:prstGeom prst="rect">
            <a:avLst/>
          </a:prstGeom>
          <a:noFill/>
        </p:spPr>
      </p:pic>
    </p:spTree>
    <p:extLst>
      <p:ext uri="{BB962C8B-B14F-4D97-AF65-F5344CB8AC3E}">
        <p14:creationId xmlns:p14="http://schemas.microsoft.com/office/powerpoint/2010/main" val="30686428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1609197" y="2931664"/>
            <a:ext cx="6620403" cy="1002195"/>
          </a:xfrm>
        </p:spPr>
        <p:txBody>
          <a:bodyPr/>
          <a:lstStyle/>
          <a:p>
            <a:r>
              <a:rPr lang="en-US" dirty="0"/>
              <a:t>Disaggregate Trace Auditing</a:t>
            </a:r>
          </a:p>
        </p:txBody>
      </p:sp>
    </p:spTree>
    <p:extLst>
      <p:ext uri="{BB962C8B-B14F-4D97-AF65-F5344CB8AC3E}">
        <p14:creationId xmlns:p14="http://schemas.microsoft.com/office/powerpoint/2010/main" val="31200965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666" y="457200"/>
            <a:ext cx="8094133" cy="714473"/>
          </a:xfrm>
        </p:spPr>
        <p:txBody>
          <a:bodyPr>
            <a:normAutofit/>
          </a:bodyPr>
          <a:lstStyle/>
          <a:p>
            <a:r>
              <a:rPr lang="en-US" dirty="0"/>
              <a:t>ODOT’s HH Survey with </a:t>
            </a:r>
            <a:r>
              <a:rPr lang="en-US" dirty="0" err="1"/>
              <a:t>rMove</a:t>
            </a:r>
            <a:endParaRPr lang="en-US" dirty="0"/>
          </a:p>
        </p:txBody>
      </p:sp>
      <p:sp>
        <p:nvSpPr>
          <p:cNvPr id="8" name="Text Placeholder 6"/>
          <p:cNvSpPr>
            <a:spLocks noGrp="1"/>
          </p:cNvSpPr>
          <p:nvPr>
            <p:ph type="body" sz="quarter" idx="4294967295"/>
          </p:nvPr>
        </p:nvSpPr>
        <p:spPr>
          <a:xfrm>
            <a:off x="618792" y="1219200"/>
            <a:ext cx="8068007" cy="5029200"/>
          </a:xfrm>
          <a:prstGeom prst="rect">
            <a:avLst/>
          </a:prstGeom>
        </p:spPr>
        <p:txBody>
          <a:bodyPr/>
          <a:lstStyle/>
          <a:p>
            <a:pPr marL="233363" lvl="1" indent="-233363">
              <a:spcBef>
                <a:spcPts val="600"/>
              </a:spcBef>
              <a:buFont typeface="Arial" panose="020B0604020202020204" pitchFamily="34" charset="0"/>
              <a:buChar char="•"/>
            </a:pPr>
            <a:r>
              <a:rPr lang="en-US" sz="2400" dirty="0">
                <a:solidFill>
                  <a:srgbClr val="262626"/>
                </a:solidFill>
              </a:rPr>
              <a:t>On-going Household Survey for Ohio</a:t>
            </a:r>
          </a:p>
          <a:p>
            <a:pPr marL="742949" lvl="2" indent="-342900">
              <a:spcBef>
                <a:spcPts val="600"/>
              </a:spcBef>
              <a:buFont typeface="Arial" panose="020B0604020202020204" pitchFamily="34" charset="0"/>
              <a:buChar char="─"/>
            </a:pPr>
            <a:r>
              <a:rPr lang="en-US" sz="2000" dirty="0">
                <a:solidFill>
                  <a:srgbClr val="262626"/>
                </a:solidFill>
              </a:rPr>
              <a:t>1/10</a:t>
            </a:r>
            <a:r>
              <a:rPr lang="en-US" sz="2000" baseline="30000" dirty="0">
                <a:solidFill>
                  <a:srgbClr val="262626"/>
                </a:solidFill>
              </a:rPr>
              <a:t>th</a:t>
            </a:r>
            <a:r>
              <a:rPr lang="en-US" sz="2000" dirty="0">
                <a:solidFill>
                  <a:srgbClr val="262626"/>
                </a:solidFill>
              </a:rPr>
              <a:t> of Ohio collected every year for ten years</a:t>
            </a:r>
          </a:p>
          <a:p>
            <a:pPr marL="742949" lvl="2" indent="-342900">
              <a:spcBef>
                <a:spcPts val="600"/>
              </a:spcBef>
              <a:buFont typeface="Arial" panose="020B0604020202020204" pitchFamily="34" charset="0"/>
              <a:buChar char="─"/>
            </a:pPr>
            <a:r>
              <a:rPr lang="en-US" sz="2000" dirty="0">
                <a:solidFill>
                  <a:srgbClr val="262626"/>
                </a:solidFill>
              </a:rPr>
              <a:t>About 75% collected by smartphone app, </a:t>
            </a:r>
            <a:r>
              <a:rPr lang="en-US" sz="2000" dirty="0" err="1">
                <a:solidFill>
                  <a:srgbClr val="262626"/>
                </a:solidFill>
              </a:rPr>
              <a:t>rMove</a:t>
            </a:r>
            <a:r>
              <a:rPr lang="en-US" sz="2000" dirty="0">
                <a:solidFill>
                  <a:srgbClr val="262626"/>
                </a:solidFill>
              </a:rPr>
              <a:t> </a:t>
            </a:r>
          </a:p>
          <a:p>
            <a:pPr marL="1200149" lvl="3" indent="-342900">
              <a:spcBef>
                <a:spcPts val="600"/>
              </a:spcBef>
              <a:buFont typeface="Wingdings" panose="05000000000000000000" pitchFamily="2" charset="2"/>
              <a:buChar char="§"/>
            </a:pPr>
            <a:r>
              <a:rPr lang="en-US" sz="1800" dirty="0">
                <a:solidFill>
                  <a:srgbClr val="262626"/>
                </a:solidFill>
              </a:rPr>
              <a:t>Mostly using their own phones, but some using loaners</a:t>
            </a:r>
          </a:p>
          <a:p>
            <a:pPr marL="1200149" lvl="3" indent="-342900">
              <a:spcBef>
                <a:spcPts val="600"/>
              </a:spcBef>
              <a:buFont typeface="Wingdings" panose="05000000000000000000" pitchFamily="2" charset="2"/>
              <a:buChar char="§"/>
            </a:pPr>
            <a:r>
              <a:rPr lang="en-US" sz="1800" dirty="0">
                <a:solidFill>
                  <a:srgbClr val="262626"/>
                </a:solidFill>
              </a:rPr>
              <a:t>These HH participate for 7 days</a:t>
            </a:r>
          </a:p>
          <a:p>
            <a:pPr marL="1200149" lvl="3" indent="-342900">
              <a:spcBef>
                <a:spcPts val="600"/>
              </a:spcBef>
              <a:buFont typeface="Wingdings" panose="05000000000000000000" pitchFamily="2" charset="2"/>
              <a:buChar char="§"/>
            </a:pPr>
            <a:r>
              <a:rPr lang="en-US" sz="1800" dirty="0">
                <a:solidFill>
                  <a:srgbClr val="262626"/>
                </a:solidFill>
              </a:rPr>
              <a:t>Subset of smartphone group doing 6 month long distance survey</a:t>
            </a:r>
          </a:p>
          <a:p>
            <a:pPr marL="742949" lvl="2" indent="-342900">
              <a:spcBef>
                <a:spcPts val="600"/>
              </a:spcBef>
              <a:buFont typeface="Arial" panose="020B0604020202020204" pitchFamily="34" charset="0"/>
              <a:buChar char="─"/>
            </a:pPr>
            <a:r>
              <a:rPr lang="en-US" sz="2000" dirty="0">
                <a:solidFill>
                  <a:srgbClr val="262626"/>
                </a:solidFill>
              </a:rPr>
              <a:t>About 25% collected online</a:t>
            </a:r>
          </a:p>
          <a:p>
            <a:pPr marL="1200149" lvl="3" indent="-342900">
              <a:spcBef>
                <a:spcPts val="600"/>
              </a:spcBef>
              <a:buFont typeface="Wingdings" panose="05000000000000000000" pitchFamily="2" charset="2"/>
              <a:buChar char="§"/>
            </a:pPr>
            <a:r>
              <a:rPr lang="en-US" sz="1800" dirty="0">
                <a:solidFill>
                  <a:srgbClr val="262626"/>
                </a:solidFill>
              </a:rPr>
              <a:t>These HH participate for 1 day</a:t>
            </a:r>
          </a:p>
          <a:p>
            <a:pPr marL="742949" lvl="2" indent="-342900">
              <a:spcBef>
                <a:spcPts val="1200"/>
              </a:spcBef>
              <a:buFont typeface="Arial" panose="020B0604020202020204" pitchFamily="34" charset="0"/>
              <a:buChar char="─"/>
            </a:pPr>
            <a:endParaRPr lang="en-US" sz="2000" dirty="0">
              <a:solidFill>
                <a:srgbClr val="262626"/>
              </a:solidFill>
            </a:endParaRPr>
          </a:p>
        </p:txBody>
      </p:sp>
      <p:graphicFrame>
        <p:nvGraphicFramePr>
          <p:cNvPr id="4" name="Table 3">
            <a:extLst>
              <a:ext uri="{FF2B5EF4-FFF2-40B4-BE49-F238E27FC236}">
                <a16:creationId xmlns:a16="http://schemas.microsoft.com/office/drawing/2014/main" id="{5199F43D-6A97-4817-A958-B25BE153565B}"/>
              </a:ext>
            </a:extLst>
          </p:cNvPr>
          <p:cNvGraphicFramePr>
            <a:graphicFrameLocks noGrp="1"/>
          </p:cNvGraphicFramePr>
          <p:nvPr>
            <p:extLst>
              <p:ext uri="{D42A27DB-BD31-4B8C-83A1-F6EECF244321}">
                <p14:modId xmlns:p14="http://schemas.microsoft.com/office/powerpoint/2010/main" val="2862437805"/>
              </p:ext>
            </p:extLst>
          </p:nvPr>
        </p:nvGraphicFramePr>
        <p:xfrm>
          <a:off x="1524000" y="4267200"/>
          <a:ext cx="7035800" cy="2409825"/>
        </p:xfrm>
        <a:graphic>
          <a:graphicData uri="http://schemas.openxmlformats.org/drawingml/2006/table">
            <a:tbl>
              <a:tblPr/>
              <a:tblGrid>
                <a:gridCol w="2463800">
                  <a:extLst>
                    <a:ext uri="{9D8B030D-6E8A-4147-A177-3AD203B41FA5}">
                      <a16:colId xmlns:a16="http://schemas.microsoft.com/office/drawing/2014/main" val="3153909263"/>
                    </a:ext>
                  </a:extLst>
                </a:gridCol>
                <a:gridCol w="1143000">
                  <a:extLst>
                    <a:ext uri="{9D8B030D-6E8A-4147-A177-3AD203B41FA5}">
                      <a16:colId xmlns:a16="http://schemas.microsoft.com/office/drawing/2014/main" val="1992780062"/>
                    </a:ext>
                  </a:extLst>
                </a:gridCol>
                <a:gridCol w="1143000">
                  <a:extLst>
                    <a:ext uri="{9D8B030D-6E8A-4147-A177-3AD203B41FA5}">
                      <a16:colId xmlns:a16="http://schemas.microsoft.com/office/drawing/2014/main" val="3338208167"/>
                    </a:ext>
                  </a:extLst>
                </a:gridCol>
                <a:gridCol w="1143000">
                  <a:extLst>
                    <a:ext uri="{9D8B030D-6E8A-4147-A177-3AD203B41FA5}">
                      <a16:colId xmlns:a16="http://schemas.microsoft.com/office/drawing/2014/main" val="217933027"/>
                    </a:ext>
                  </a:extLst>
                </a:gridCol>
                <a:gridCol w="1143000">
                  <a:extLst>
                    <a:ext uri="{9D8B030D-6E8A-4147-A177-3AD203B41FA5}">
                      <a16:colId xmlns:a16="http://schemas.microsoft.com/office/drawing/2014/main" val="2058506082"/>
                    </a:ext>
                  </a:extLst>
                </a:gridCol>
              </a:tblGrid>
              <a:tr h="182880">
                <a:tc>
                  <a:txBody>
                    <a:bodyPr/>
                    <a:lstStyle/>
                    <a:p>
                      <a:pPr algn="ctr" fontAlgn="ctr"/>
                      <a:r>
                        <a:rPr lang="en-US" sz="1100" b="1" i="0" u="none" strike="noStrike">
                          <a:solidFill>
                            <a:srgbClr val="FFFFFF"/>
                          </a:solidFill>
                          <a:effectLst/>
                          <a:latin typeface="Calibri" panose="020F0502020204030204" pitchFamily="34" charset="0"/>
                        </a:rPr>
                        <a:t> </a:t>
                      </a:r>
                    </a:p>
                  </a:txBody>
                  <a:tcPr marL="7620" marR="7620" marT="7620" marB="0" anchor="ctr">
                    <a:lnL>
                      <a:noFill/>
                    </a:lnL>
                    <a:lnR>
                      <a:noFill/>
                    </a:lnR>
                    <a:lnT>
                      <a:noFill/>
                    </a:lnT>
                    <a:lnB>
                      <a:noFill/>
                    </a:lnB>
                    <a:solidFill>
                      <a:srgbClr val="009969"/>
                    </a:solidFill>
                  </a:tcPr>
                </a:tc>
                <a:tc>
                  <a:txBody>
                    <a:bodyPr/>
                    <a:lstStyle/>
                    <a:p>
                      <a:pPr algn="ctr" fontAlgn="ctr"/>
                      <a:r>
                        <a:rPr lang="en-US" sz="1100" b="1" i="0" u="none" strike="noStrike">
                          <a:solidFill>
                            <a:srgbClr val="FFFFFF"/>
                          </a:solidFill>
                          <a:effectLst/>
                          <a:latin typeface="Calibri" panose="020F0502020204030204" pitchFamily="34" charset="0"/>
                        </a:rPr>
                        <a:t>Group 1 </a:t>
                      </a:r>
                    </a:p>
                  </a:txBody>
                  <a:tcPr marL="7620" marR="7620" marT="7620" marB="0" anchor="ctr">
                    <a:lnL>
                      <a:noFill/>
                    </a:lnL>
                    <a:lnR>
                      <a:noFill/>
                    </a:lnR>
                    <a:lnT>
                      <a:noFill/>
                    </a:lnT>
                    <a:lnB>
                      <a:noFill/>
                    </a:lnB>
                    <a:solidFill>
                      <a:srgbClr val="009969"/>
                    </a:solidFill>
                  </a:tcPr>
                </a:tc>
                <a:tc>
                  <a:txBody>
                    <a:bodyPr/>
                    <a:lstStyle/>
                    <a:p>
                      <a:pPr algn="ctr" fontAlgn="ctr"/>
                      <a:r>
                        <a:rPr lang="en-US" sz="1100" b="1" i="0" u="none" strike="noStrike">
                          <a:solidFill>
                            <a:srgbClr val="FFFFFF"/>
                          </a:solidFill>
                          <a:effectLst/>
                          <a:latin typeface="Calibri" panose="020F0502020204030204" pitchFamily="34" charset="0"/>
                        </a:rPr>
                        <a:t>Group 2  </a:t>
                      </a:r>
                    </a:p>
                  </a:txBody>
                  <a:tcPr marL="7620" marR="7620" marT="7620" marB="0" anchor="ctr">
                    <a:lnL>
                      <a:noFill/>
                    </a:lnL>
                    <a:lnR>
                      <a:noFill/>
                    </a:lnR>
                    <a:lnT>
                      <a:noFill/>
                    </a:lnT>
                    <a:lnB>
                      <a:noFill/>
                    </a:lnB>
                    <a:solidFill>
                      <a:srgbClr val="009969"/>
                    </a:solidFill>
                  </a:tcPr>
                </a:tc>
                <a:tc>
                  <a:txBody>
                    <a:bodyPr/>
                    <a:lstStyle/>
                    <a:p>
                      <a:pPr algn="ctr" fontAlgn="ctr"/>
                      <a:r>
                        <a:rPr lang="en-US" sz="1100" b="1" i="0" u="none" strike="noStrike" dirty="0">
                          <a:solidFill>
                            <a:srgbClr val="FFFFFF"/>
                          </a:solidFill>
                          <a:effectLst/>
                          <a:latin typeface="Calibri" panose="020F0502020204030204" pitchFamily="34" charset="0"/>
                        </a:rPr>
                        <a:t>Group 3  </a:t>
                      </a:r>
                    </a:p>
                  </a:txBody>
                  <a:tcPr marL="7620" marR="7620" marT="7620" marB="0" anchor="ctr">
                    <a:lnL>
                      <a:noFill/>
                    </a:lnL>
                    <a:lnR>
                      <a:noFill/>
                    </a:lnR>
                    <a:lnT>
                      <a:noFill/>
                    </a:lnT>
                    <a:lnB>
                      <a:noFill/>
                    </a:lnB>
                    <a:solidFill>
                      <a:srgbClr val="009969"/>
                    </a:solidFill>
                  </a:tcPr>
                </a:tc>
                <a:tc>
                  <a:txBody>
                    <a:bodyPr/>
                    <a:lstStyle/>
                    <a:p>
                      <a:pPr algn="ctr" fontAlgn="ctr"/>
                      <a:r>
                        <a:rPr lang="en-US" sz="1100" b="1" i="0" u="none" strike="noStrike">
                          <a:solidFill>
                            <a:srgbClr val="FFFFFF"/>
                          </a:solidFill>
                          <a:effectLst/>
                          <a:latin typeface="Calibri" panose="020F0502020204030204" pitchFamily="34" charset="0"/>
                        </a:rPr>
                        <a:t>Group 4  </a:t>
                      </a:r>
                    </a:p>
                  </a:txBody>
                  <a:tcPr marL="7620" marR="7620" marT="7620" marB="0" anchor="ctr">
                    <a:lnL>
                      <a:noFill/>
                    </a:lnL>
                    <a:lnR>
                      <a:noFill/>
                    </a:lnR>
                    <a:lnT>
                      <a:noFill/>
                    </a:lnT>
                    <a:lnB>
                      <a:noFill/>
                    </a:lnB>
                    <a:solidFill>
                      <a:srgbClr val="009969"/>
                    </a:solidFill>
                  </a:tcPr>
                </a:tc>
                <a:extLst>
                  <a:ext uri="{0D108BD9-81ED-4DB2-BD59-A6C34878D82A}">
                    <a16:rowId xmlns:a16="http://schemas.microsoft.com/office/drawing/2014/main" val="1059764352"/>
                  </a:ext>
                </a:extLst>
              </a:tr>
              <a:tr h="381000">
                <a:tc>
                  <a:txBody>
                    <a:bodyPr/>
                    <a:lstStyle/>
                    <a:p>
                      <a:pPr algn="l" fontAlgn="b"/>
                      <a:r>
                        <a:rPr lang="en-US" sz="1100" b="0" i="0" u="none" strike="noStrike">
                          <a:solidFill>
                            <a:srgbClr val="000000"/>
                          </a:solidFill>
                          <a:effectLst/>
                          <a:latin typeface="Calibri" panose="020F0502020204030204" pitchFamily="34" charset="0"/>
                        </a:rPr>
                        <a:t>How many HH members age 16+ have smartphones?</a:t>
                      </a:r>
                    </a:p>
                  </a:txBody>
                  <a:tcPr marL="7620" marR="7620" marT="7620" marB="0" anchor="b">
                    <a:lnL>
                      <a:noFill/>
                    </a:lnL>
                    <a:lnR>
                      <a:noFill/>
                    </a:lnR>
                    <a:lnT>
                      <a:noFill/>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All (100%)</a:t>
                      </a:r>
                    </a:p>
                  </a:txBody>
                  <a:tcPr marL="7620" marR="7620" marT="7620" marB="0" anchor="b">
                    <a:lnL>
                      <a:noFill/>
                    </a:lnL>
                    <a:lnR>
                      <a:noFill/>
                    </a:lnR>
                    <a:lnT>
                      <a:noFill/>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Some</a:t>
                      </a:r>
                    </a:p>
                  </a:txBody>
                  <a:tcPr marL="7620" marR="7620" marT="7620" marB="0" anchor="b">
                    <a:lnL>
                      <a:noFill/>
                    </a:lnL>
                    <a:lnR>
                      <a:noFill/>
                    </a:lnR>
                    <a:lnT>
                      <a:noFill/>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None (0%)</a:t>
                      </a:r>
                    </a:p>
                  </a:txBody>
                  <a:tcPr marL="7620" marR="7620" marT="7620" marB="0" anchor="b">
                    <a:lnL>
                      <a:noFill/>
                    </a:lnL>
                    <a:lnR>
                      <a:noFill/>
                    </a:lnR>
                    <a:lnT>
                      <a:noFill/>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None (0%)</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2702501531"/>
                  </a:ext>
                </a:extLst>
              </a:tr>
              <a:tr h="182880">
                <a:tc>
                  <a:txBody>
                    <a:bodyPr/>
                    <a:lstStyle/>
                    <a:p>
                      <a:pPr algn="l" fontAlgn="b"/>
                      <a:r>
                        <a:rPr lang="en-US" sz="1100" b="0" i="0" u="none" strike="noStrike">
                          <a:solidFill>
                            <a:srgbClr val="000000"/>
                          </a:solidFill>
                          <a:effectLst/>
                          <a:latin typeface="Calibri" panose="020F0502020204030204" pitchFamily="34" charset="0"/>
                        </a:rPr>
                        <a:t>Given Choice for Participation</a:t>
                      </a:r>
                    </a:p>
                  </a:txBody>
                  <a:tcPr marL="7620" marR="7620" marT="7620" marB="0" anchor="b">
                    <a:lnL>
                      <a:noFill/>
                    </a:lnL>
                    <a:lnR>
                      <a:noFill/>
                    </a:lnR>
                    <a:lnT>
                      <a:noFill/>
                    </a:lnT>
                    <a:lnB>
                      <a:noFill/>
                    </a:lnB>
                    <a:solidFill>
                      <a:srgbClr val="CCEBE1"/>
                    </a:solidFill>
                  </a:tcPr>
                </a:tc>
                <a:tc>
                  <a:txBody>
                    <a:bodyPr/>
                    <a:lstStyle/>
                    <a:p>
                      <a:pPr algn="ctr" fontAlgn="b"/>
                      <a:r>
                        <a:rPr lang="en-US" sz="1100" b="0" i="0" u="none" strike="noStrike">
                          <a:solidFill>
                            <a:srgbClr val="000000"/>
                          </a:solidFill>
                          <a:effectLst/>
                          <a:latin typeface="Calibri" panose="020F0502020204030204" pitchFamily="34" charset="0"/>
                        </a:rPr>
                        <a:t>No</a:t>
                      </a:r>
                    </a:p>
                  </a:txBody>
                  <a:tcPr marL="7620" marR="7620" marT="7620" marB="0" anchor="b">
                    <a:lnL>
                      <a:noFill/>
                    </a:lnL>
                    <a:lnR>
                      <a:noFill/>
                    </a:lnR>
                    <a:lnT>
                      <a:noFill/>
                    </a:lnT>
                    <a:lnB>
                      <a:noFill/>
                    </a:lnB>
                    <a:solidFill>
                      <a:srgbClr val="CCEBE1"/>
                    </a:solidFill>
                  </a:tcPr>
                </a:tc>
                <a:tc>
                  <a:txBody>
                    <a:bodyPr/>
                    <a:lstStyle/>
                    <a:p>
                      <a:pPr algn="ctr" fontAlgn="b"/>
                      <a:r>
                        <a:rPr lang="en-US" sz="1100" b="0" i="0" u="none" strike="noStrike">
                          <a:solidFill>
                            <a:srgbClr val="000000"/>
                          </a:solidFill>
                          <a:effectLst/>
                          <a:latin typeface="Calibri" panose="020F0502020204030204" pitchFamily="34" charset="0"/>
                        </a:rPr>
                        <a:t>No*</a:t>
                      </a:r>
                    </a:p>
                  </a:txBody>
                  <a:tcPr marL="7620" marR="7620" marT="7620" marB="0" anchor="b">
                    <a:lnL>
                      <a:noFill/>
                    </a:lnL>
                    <a:lnR>
                      <a:noFill/>
                    </a:lnR>
                    <a:lnT>
                      <a:noFill/>
                    </a:lnT>
                    <a:lnB>
                      <a:noFill/>
                    </a:lnB>
                    <a:solidFill>
                      <a:srgbClr val="CCEBE1"/>
                    </a:solidFill>
                  </a:tcPr>
                </a:tc>
                <a:tc>
                  <a:txBody>
                    <a:bodyPr/>
                    <a:lstStyle/>
                    <a:p>
                      <a:pPr algn="ctr" fontAlgn="b"/>
                      <a:r>
                        <a:rPr lang="en-US" sz="1100" b="0" i="0" u="none" strike="noStrike">
                          <a:solidFill>
                            <a:srgbClr val="000000"/>
                          </a:solidFill>
                          <a:effectLst/>
                          <a:latin typeface="Calibri" panose="020F0502020204030204" pitchFamily="34" charset="0"/>
                        </a:rPr>
                        <a:t>Yes*</a:t>
                      </a:r>
                    </a:p>
                  </a:txBody>
                  <a:tcPr marL="7620" marR="7620" marT="7620" marB="0" anchor="b">
                    <a:lnL>
                      <a:noFill/>
                    </a:lnL>
                    <a:lnR>
                      <a:noFill/>
                    </a:lnR>
                    <a:lnT>
                      <a:noFill/>
                    </a:lnT>
                    <a:lnB>
                      <a:noFill/>
                    </a:lnB>
                    <a:solidFill>
                      <a:srgbClr val="CCEBE1"/>
                    </a:solidFill>
                  </a:tcPr>
                </a:tc>
                <a:tc>
                  <a:txBody>
                    <a:bodyPr/>
                    <a:lstStyle/>
                    <a:p>
                      <a:pPr algn="ctr" fontAlgn="b"/>
                      <a:r>
                        <a:rPr lang="en-US" sz="1100" b="0" i="0" u="none" strike="noStrike">
                          <a:solidFill>
                            <a:srgbClr val="000000"/>
                          </a:solidFill>
                          <a:effectLst/>
                          <a:latin typeface="Calibri" panose="020F0502020204030204" pitchFamily="34" charset="0"/>
                        </a:rPr>
                        <a:t>Yes</a:t>
                      </a:r>
                    </a:p>
                  </a:txBody>
                  <a:tcPr marL="7620" marR="7620" marT="7620" marB="0" anchor="b">
                    <a:lnL>
                      <a:noFill/>
                    </a:lnL>
                    <a:lnR>
                      <a:noFill/>
                    </a:lnR>
                    <a:lnT>
                      <a:noFill/>
                    </a:lnT>
                    <a:lnB>
                      <a:noFill/>
                    </a:lnB>
                    <a:solidFill>
                      <a:srgbClr val="CCEBE1"/>
                    </a:solidFill>
                  </a:tcPr>
                </a:tc>
                <a:extLst>
                  <a:ext uri="{0D108BD9-81ED-4DB2-BD59-A6C34878D82A}">
                    <a16:rowId xmlns:a16="http://schemas.microsoft.com/office/drawing/2014/main" val="3603824285"/>
                  </a:ext>
                </a:extLst>
              </a:tr>
              <a:tr h="381000">
                <a:tc>
                  <a:txBody>
                    <a:bodyPr/>
                    <a:lstStyle/>
                    <a:p>
                      <a:pPr algn="l" fontAlgn="ctr"/>
                      <a:r>
                        <a:rPr lang="en-US" sz="1100" b="0" i="0" u="none" strike="noStrike" dirty="0">
                          <a:solidFill>
                            <a:srgbClr val="000000"/>
                          </a:solidFill>
                          <a:effectLst/>
                          <a:latin typeface="Calibri" panose="020F0502020204030204" pitchFamily="34" charset="0"/>
                        </a:rPr>
                        <a:t>Study Participation Method </a:t>
                      </a:r>
                    </a:p>
                  </a:txBody>
                  <a:tcPr marL="7620" marR="7620" marT="7620" marB="0" anchor="ctr">
                    <a:lnL>
                      <a:noFill/>
                    </a:lnL>
                    <a:lnR>
                      <a:noFill/>
                    </a:lnR>
                    <a:lnT>
                      <a:noFill/>
                    </a:lnT>
                    <a:lnB>
                      <a:noFill/>
                    </a:lnB>
                    <a:solidFill>
                      <a:srgbClr val="FFFFFF"/>
                    </a:solidFill>
                  </a:tcPr>
                </a:tc>
                <a:tc>
                  <a:txBody>
                    <a:bodyPr/>
                    <a:lstStyle/>
                    <a:p>
                      <a:pPr algn="ctr" fontAlgn="ctr"/>
                      <a:r>
                        <a:rPr lang="en-US" sz="1100" b="0" i="0" u="none" strike="noStrike">
                          <a:solidFill>
                            <a:srgbClr val="000000"/>
                          </a:solidFill>
                          <a:effectLst/>
                          <a:latin typeface="Calibri" panose="020F0502020204030204" pitchFamily="34" charset="0"/>
                        </a:rPr>
                        <a:t>100% use own smartphones</a:t>
                      </a:r>
                    </a:p>
                  </a:txBody>
                  <a:tcPr marL="7620" marR="7620" marT="7620" marB="0" anchor="ctr">
                    <a:lnL>
                      <a:noFill/>
                    </a:lnL>
                    <a:lnR>
                      <a:noFill/>
                    </a:lnR>
                    <a:lnT>
                      <a:noFill/>
                    </a:lnT>
                    <a:lnB>
                      <a:noFill/>
                    </a:lnB>
                    <a:solidFill>
                      <a:srgbClr val="F8CBAD"/>
                    </a:solidFill>
                  </a:tcPr>
                </a:tc>
                <a:tc>
                  <a:txBody>
                    <a:bodyPr/>
                    <a:lstStyle/>
                    <a:p>
                      <a:pPr algn="ctr" fontAlgn="ctr"/>
                      <a:r>
                        <a:rPr lang="en-US" sz="1100" b="0" i="0" u="none" strike="noStrike" dirty="0">
                          <a:solidFill>
                            <a:srgbClr val="000000"/>
                          </a:solidFill>
                          <a:effectLst/>
                          <a:latin typeface="Calibri" panose="020F0502020204030204" pitchFamily="34" charset="0"/>
                        </a:rPr>
                        <a:t>mix of owned and borrowed phones</a:t>
                      </a:r>
                    </a:p>
                  </a:txBody>
                  <a:tcPr marL="7620" marR="7620" marT="7620" marB="0" anchor="ctr">
                    <a:lnL>
                      <a:noFill/>
                    </a:lnL>
                    <a:lnR>
                      <a:noFill/>
                    </a:lnR>
                    <a:lnT>
                      <a:noFill/>
                    </a:lnT>
                    <a:lnB>
                      <a:noFill/>
                    </a:lnB>
                    <a:solidFill>
                      <a:srgbClr val="F8CBAD"/>
                    </a:solidFill>
                  </a:tcPr>
                </a:tc>
                <a:tc>
                  <a:txBody>
                    <a:bodyPr/>
                    <a:lstStyle/>
                    <a:p>
                      <a:pPr algn="ctr" fontAlgn="ctr"/>
                      <a:r>
                        <a:rPr lang="en-US" sz="1100" b="0" i="0" u="none" strike="noStrike">
                          <a:solidFill>
                            <a:srgbClr val="000000"/>
                          </a:solidFill>
                          <a:effectLst/>
                          <a:latin typeface="Calibri" panose="020F0502020204030204" pitchFamily="34" charset="0"/>
                        </a:rPr>
                        <a:t>100% borrow smartphones</a:t>
                      </a:r>
                    </a:p>
                  </a:txBody>
                  <a:tcPr marL="7620" marR="7620" marT="7620" marB="0" anchor="ctr">
                    <a:lnL>
                      <a:noFill/>
                    </a:lnL>
                    <a:lnR>
                      <a:noFill/>
                    </a:lnR>
                    <a:lnT>
                      <a:noFill/>
                    </a:lnT>
                    <a:lnB>
                      <a:noFill/>
                    </a:lnB>
                    <a:solidFill>
                      <a:srgbClr val="F8CBAD"/>
                    </a:solidFill>
                  </a:tcPr>
                </a:tc>
                <a:tc>
                  <a:txBody>
                    <a:bodyPr/>
                    <a:lstStyle/>
                    <a:p>
                      <a:pPr algn="ctr" fontAlgn="ctr"/>
                      <a:r>
                        <a:rPr lang="en-US" sz="1100" b="0" i="0" u="none" strike="noStrike">
                          <a:solidFill>
                            <a:srgbClr val="000000"/>
                          </a:solidFill>
                          <a:effectLst/>
                          <a:latin typeface="Calibri" panose="020F0502020204030204" pitchFamily="34" charset="0"/>
                        </a:rPr>
                        <a:t>non-GPS </a:t>
                      </a:r>
                      <a:br>
                        <a:rPr lang="en-US" sz="1100" b="0" i="0" u="none" strike="noStrike">
                          <a:solidFill>
                            <a:srgbClr val="000000"/>
                          </a:solidFill>
                          <a:effectLst/>
                          <a:latin typeface="Calibri" panose="020F0502020204030204" pitchFamily="34" charset="0"/>
                        </a:rPr>
                      </a:br>
                      <a:r>
                        <a:rPr lang="en-US" sz="1100" b="0" i="0" u="none" strike="noStrike">
                          <a:solidFill>
                            <a:srgbClr val="000000"/>
                          </a:solidFill>
                          <a:effectLst/>
                          <a:latin typeface="Calibri" panose="020F0502020204030204" pitchFamily="34" charset="0"/>
                        </a:rPr>
                        <a:t>(online diary)</a:t>
                      </a:r>
                    </a:p>
                  </a:txBody>
                  <a:tcPr marL="7620" marR="7620" marT="7620" marB="0" anchor="ctr">
                    <a:lnL>
                      <a:noFill/>
                    </a:lnL>
                    <a:lnR>
                      <a:noFill/>
                    </a:lnR>
                    <a:lnT>
                      <a:noFill/>
                    </a:lnT>
                    <a:lnB>
                      <a:noFill/>
                    </a:lnB>
                    <a:solidFill>
                      <a:srgbClr val="F8CBAD"/>
                    </a:solidFill>
                  </a:tcPr>
                </a:tc>
                <a:extLst>
                  <a:ext uri="{0D108BD9-81ED-4DB2-BD59-A6C34878D82A}">
                    <a16:rowId xmlns:a16="http://schemas.microsoft.com/office/drawing/2014/main" val="360588349"/>
                  </a:ext>
                </a:extLst>
              </a:tr>
              <a:tr h="182880">
                <a:tc>
                  <a:txBody>
                    <a:bodyPr/>
                    <a:lstStyle/>
                    <a:p>
                      <a:pPr algn="l" fontAlgn="b"/>
                      <a:r>
                        <a:rPr lang="en-US" sz="1100" b="0" i="0" u="none" strike="noStrike">
                          <a:solidFill>
                            <a:srgbClr val="000000"/>
                          </a:solidFill>
                          <a:effectLst/>
                          <a:latin typeface="Calibri" panose="020F0502020204030204" pitchFamily="34" charset="0"/>
                        </a:rPr>
                        <a:t>Number of Days of Participation</a:t>
                      </a:r>
                    </a:p>
                  </a:txBody>
                  <a:tcPr marL="7620" marR="7620" marT="7620" marB="0" anchor="b">
                    <a:lnL>
                      <a:noFill/>
                    </a:lnL>
                    <a:lnR>
                      <a:noFill/>
                    </a:lnR>
                    <a:lnT>
                      <a:noFill/>
                    </a:lnT>
                    <a:lnB>
                      <a:noFill/>
                    </a:lnB>
                    <a:solidFill>
                      <a:srgbClr val="CCEBE1"/>
                    </a:solidFill>
                  </a:tcPr>
                </a:tc>
                <a:tc>
                  <a:txBody>
                    <a:bodyPr/>
                    <a:lstStyle/>
                    <a:p>
                      <a:pPr algn="ctr" fontAlgn="b"/>
                      <a:r>
                        <a:rPr lang="en-US" sz="1100" b="0" i="0" u="none" strike="noStrike" dirty="0">
                          <a:solidFill>
                            <a:srgbClr val="000000"/>
                          </a:solidFill>
                          <a:effectLst/>
                          <a:latin typeface="Calibri" panose="020F0502020204030204" pitchFamily="34" charset="0"/>
                        </a:rPr>
                        <a:t>7 Days</a:t>
                      </a:r>
                    </a:p>
                  </a:txBody>
                  <a:tcPr marL="7620" marR="7620" marT="7620" marB="0" anchor="b">
                    <a:lnL>
                      <a:noFill/>
                    </a:lnL>
                    <a:lnR>
                      <a:noFill/>
                    </a:lnR>
                    <a:lnT>
                      <a:noFill/>
                    </a:lnT>
                    <a:lnB>
                      <a:noFill/>
                    </a:lnB>
                    <a:solidFill>
                      <a:srgbClr val="CCEBE1"/>
                    </a:solidFill>
                  </a:tcPr>
                </a:tc>
                <a:tc>
                  <a:txBody>
                    <a:bodyPr/>
                    <a:lstStyle/>
                    <a:p>
                      <a:pPr algn="ctr" fontAlgn="b"/>
                      <a:r>
                        <a:rPr lang="en-US" sz="1100" b="0" i="0" u="none" strike="noStrike">
                          <a:solidFill>
                            <a:srgbClr val="000000"/>
                          </a:solidFill>
                          <a:effectLst/>
                          <a:latin typeface="Calibri" panose="020F0502020204030204" pitchFamily="34" charset="0"/>
                        </a:rPr>
                        <a:t>7 Days</a:t>
                      </a:r>
                    </a:p>
                  </a:txBody>
                  <a:tcPr marL="7620" marR="7620" marT="7620" marB="0" anchor="b">
                    <a:lnL>
                      <a:noFill/>
                    </a:lnL>
                    <a:lnR>
                      <a:noFill/>
                    </a:lnR>
                    <a:lnT>
                      <a:noFill/>
                    </a:lnT>
                    <a:lnB>
                      <a:noFill/>
                    </a:lnB>
                    <a:solidFill>
                      <a:srgbClr val="CCEBE1"/>
                    </a:solidFill>
                  </a:tcPr>
                </a:tc>
                <a:tc>
                  <a:txBody>
                    <a:bodyPr/>
                    <a:lstStyle/>
                    <a:p>
                      <a:pPr algn="ctr" fontAlgn="b"/>
                      <a:r>
                        <a:rPr lang="en-US" sz="1100" b="0" i="0" u="none" strike="noStrike">
                          <a:solidFill>
                            <a:srgbClr val="000000"/>
                          </a:solidFill>
                          <a:effectLst/>
                          <a:latin typeface="Calibri" panose="020F0502020204030204" pitchFamily="34" charset="0"/>
                        </a:rPr>
                        <a:t>7 Days</a:t>
                      </a:r>
                    </a:p>
                  </a:txBody>
                  <a:tcPr marL="7620" marR="7620" marT="7620" marB="0" anchor="b">
                    <a:lnL>
                      <a:noFill/>
                    </a:lnL>
                    <a:lnR>
                      <a:noFill/>
                    </a:lnR>
                    <a:lnT>
                      <a:noFill/>
                    </a:lnT>
                    <a:lnB>
                      <a:noFill/>
                    </a:lnB>
                    <a:solidFill>
                      <a:srgbClr val="CCEBE1"/>
                    </a:solidFill>
                  </a:tcPr>
                </a:tc>
                <a:tc>
                  <a:txBody>
                    <a:bodyPr/>
                    <a:lstStyle/>
                    <a:p>
                      <a:pPr algn="ctr" fontAlgn="b"/>
                      <a:r>
                        <a:rPr lang="en-US" sz="1100" b="0" i="0" u="none" strike="noStrike">
                          <a:solidFill>
                            <a:srgbClr val="000000"/>
                          </a:solidFill>
                          <a:effectLst/>
                          <a:latin typeface="Calibri" panose="020F0502020204030204" pitchFamily="34" charset="0"/>
                        </a:rPr>
                        <a:t>1 day</a:t>
                      </a:r>
                    </a:p>
                  </a:txBody>
                  <a:tcPr marL="7620" marR="7620" marT="7620" marB="0" anchor="b">
                    <a:lnL>
                      <a:noFill/>
                    </a:lnL>
                    <a:lnR>
                      <a:noFill/>
                    </a:lnR>
                    <a:lnT>
                      <a:noFill/>
                    </a:lnT>
                    <a:lnB>
                      <a:noFill/>
                    </a:lnB>
                    <a:solidFill>
                      <a:srgbClr val="CCEBE1"/>
                    </a:solidFill>
                  </a:tcPr>
                </a:tc>
                <a:extLst>
                  <a:ext uri="{0D108BD9-81ED-4DB2-BD59-A6C34878D82A}">
                    <a16:rowId xmlns:a16="http://schemas.microsoft.com/office/drawing/2014/main" val="3554803625"/>
                  </a:ext>
                </a:extLst>
              </a:tr>
              <a:tr h="182880">
                <a:tc>
                  <a:txBody>
                    <a:bodyPr/>
                    <a:lstStyle/>
                    <a:p>
                      <a:pPr algn="l" fontAlgn="b"/>
                      <a:r>
                        <a:rPr lang="en-US" sz="1100" b="0" i="0" u="none" strike="noStrike">
                          <a:solidFill>
                            <a:srgbClr val="000000"/>
                          </a:solidFill>
                          <a:effectLst/>
                          <a:latin typeface="Calibri" panose="020F0502020204030204" pitchFamily="34" charset="0"/>
                        </a:rPr>
                        <a:t>Total Count Recruited HHs</a:t>
                      </a:r>
                    </a:p>
                  </a:txBody>
                  <a:tcPr marL="7620" marR="7620" marT="7620" marB="0" anchor="b">
                    <a:lnL>
                      <a:noFill/>
                    </a:lnL>
                    <a:lnR>
                      <a:noFill/>
                    </a:lnR>
                    <a:lnT>
                      <a:noFill/>
                    </a:lnT>
                    <a:lnB>
                      <a:noFill/>
                    </a:lnB>
                  </a:tcPr>
                </a:tc>
                <a:tc>
                  <a:txBody>
                    <a:bodyPr/>
                    <a:lstStyle/>
                    <a:p>
                      <a:pPr algn="ctr" fontAlgn="b"/>
                      <a:r>
                        <a:rPr lang="en-US" sz="1100" b="0" i="0" u="none" strike="noStrike" dirty="0">
                          <a:solidFill>
                            <a:srgbClr val="000000"/>
                          </a:solidFill>
                          <a:effectLst/>
                          <a:latin typeface="Calibri" panose="020F0502020204030204" pitchFamily="34" charset="0"/>
                        </a:rPr>
                        <a:t>4497</a:t>
                      </a:r>
                    </a:p>
                  </a:txBody>
                  <a:tcPr marL="7620" marR="7620" marT="7620"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506</a:t>
                      </a:r>
                    </a:p>
                  </a:txBody>
                  <a:tcPr marL="7620" marR="7620" marT="7620"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619</a:t>
                      </a:r>
                    </a:p>
                  </a:txBody>
                  <a:tcPr marL="7620" marR="7620" marT="7620"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1739</a:t>
                      </a:r>
                    </a:p>
                  </a:txBody>
                  <a:tcPr marL="7620" marR="7620" marT="7620" marB="0" anchor="b">
                    <a:lnL>
                      <a:noFill/>
                    </a:lnL>
                    <a:lnR>
                      <a:noFill/>
                    </a:lnR>
                    <a:lnT>
                      <a:noFill/>
                    </a:lnT>
                    <a:lnB>
                      <a:noFill/>
                    </a:lnB>
                  </a:tcPr>
                </a:tc>
                <a:extLst>
                  <a:ext uri="{0D108BD9-81ED-4DB2-BD59-A6C34878D82A}">
                    <a16:rowId xmlns:a16="http://schemas.microsoft.com/office/drawing/2014/main" val="106645403"/>
                  </a:ext>
                </a:extLst>
              </a:tr>
              <a:tr h="182880">
                <a:tc>
                  <a:txBody>
                    <a:bodyPr/>
                    <a:lstStyle/>
                    <a:p>
                      <a:pPr algn="l" fontAlgn="b"/>
                      <a:r>
                        <a:rPr lang="en-US" sz="1100" b="0" i="0" u="none" strike="noStrike">
                          <a:solidFill>
                            <a:srgbClr val="000000"/>
                          </a:solidFill>
                          <a:effectLst/>
                          <a:latin typeface="Calibri" panose="020F0502020204030204" pitchFamily="34" charset="0"/>
                        </a:rPr>
                        <a:t>Total Percent Recruited HHs</a:t>
                      </a:r>
                    </a:p>
                  </a:txBody>
                  <a:tcPr marL="7620" marR="7620" marT="7620" marB="0" anchor="b">
                    <a:lnL>
                      <a:noFill/>
                    </a:lnL>
                    <a:lnR>
                      <a:noFill/>
                    </a:lnR>
                    <a:lnT>
                      <a:noFill/>
                    </a:lnT>
                    <a:lnB>
                      <a:noFill/>
                    </a:lnB>
                    <a:solidFill>
                      <a:srgbClr val="CCEBE1"/>
                    </a:solidFill>
                  </a:tcPr>
                </a:tc>
                <a:tc>
                  <a:txBody>
                    <a:bodyPr/>
                    <a:lstStyle/>
                    <a:p>
                      <a:pPr algn="ctr" fontAlgn="b"/>
                      <a:r>
                        <a:rPr lang="en-US" sz="1100" b="0" i="0" u="none" strike="noStrike">
                          <a:solidFill>
                            <a:srgbClr val="000000"/>
                          </a:solidFill>
                          <a:effectLst/>
                          <a:latin typeface="Calibri" panose="020F0502020204030204" pitchFamily="34" charset="0"/>
                        </a:rPr>
                        <a:t>61%</a:t>
                      </a:r>
                    </a:p>
                  </a:txBody>
                  <a:tcPr marL="7620" marR="7620" marT="7620" marB="0" anchor="b">
                    <a:lnL>
                      <a:noFill/>
                    </a:lnL>
                    <a:lnR>
                      <a:noFill/>
                    </a:lnR>
                    <a:lnT>
                      <a:noFill/>
                    </a:lnT>
                    <a:lnB>
                      <a:noFill/>
                    </a:lnB>
                    <a:solidFill>
                      <a:srgbClr val="CCEBE1"/>
                    </a:solidFill>
                  </a:tcPr>
                </a:tc>
                <a:tc>
                  <a:txBody>
                    <a:bodyPr/>
                    <a:lstStyle/>
                    <a:p>
                      <a:pPr algn="ctr" fontAlgn="b"/>
                      <a:r>
                        <a:rPr lang="en-US" sz="1100" b="0" i="0" u="none" strike="noStrike">
                          <a:solidFill>
                            <a:srgbClr val="000000"/>
                          </a:solidFill>
                          <a:effectLst/>
                          <a:latin typeface="Calibri" panose="020F0502020204030204" pitchFamily="34" charset="0"/>
                        </a:rPr>
                        <a:t>7%</a:t>
                      </a:r>
                    </a:p>
                  </a:txBody>
                  <a:tcPr marL="7620" marR="7620" marT="7620" marB="0" anchor="b">
                    <a:lnL>
                      <a:noFill/>
                    </a:lnL>
                    <a:lnR>
                      <a:noFill/>
                    </a:lnR>
                    <a:lnT>
                      <a:noFill/>
                    </a:lnT>
                    <a:lnB>
                      <a:noFill/>
                    </a:lnB>
                    <a:solidFill>
                      <a:srgbClr val="CCEBE1"/>
                    </a:solidFill>
                  </a:tcPr>
                </a:tc>
                <a:tc>
                  <a:txBody>
                    <a:bodyPr/>
                    <a:lstStyle/>
                    <a:p>
                      <a:pPr algn="ctr" fontAlgn="b"/>
                      <a:r>
                        <a:rPr lang="en-US" sz="1100" b="0" i="0" u="none" strike="noStrike">
                          <a:solidFill>
                            <a:srgbClr val="000000"/>
                          </a:solidFill>
                          <a:effectLst/>
                          <a:latin typeface="Calibri" panose="020F0502020204030204" pitchFamily="34" charset="0"/>
                        </a:rPr>
                        <a:t>8%</a:t>
                      </a:r>
                    </a:p>
                  </a:txBody>
                  <a:tcPr marL="7620" marR="7620" marT="7620" marB="0" anchor="b">
                    <a:lnL>
                      <a:noFill/>
                    </a:lnL>
                    <a:lnR>
                      <a:noFill/>
                    </a:lnR>
                    <a:lnT>
                      <a:noFill/>
                    </a:lnT>
                    <a:lnB>
                      <a:noFill/>
                    </a:lnB>
                    <a:solidFill>
                      <a:srgbClr val="CCEBE1"/>
                    </a:solidFill>
                  </a:tcPr>
                </a:tc>
                <a:tc>
                  <a:txBody>
                    <a:bodyPr/>
                    <a:lstStyle/>
                    <a:p>
                      <a:pPr algn="ctr" fontAlgn="b"/>
                      <a:r>
                        <a:rPr lang="en-US" sz="1100" b="0" i="0" u="none" strike="noStrike">
                          <a:solidFill>
                            <a:srgbClr val="000000"/>
                          </a:solidFill>
                          <a:effectLst/>
                          <a:latin typeface="Calibri" panose="020F0502020204030204" pitchFamily="34" charset="0"/>
                        </a:rPr>
                        <a:t>24%</a:t>
                      </a:r>
                    </a:p>
                  </a:txBody>
                  <a:tcPr marL="7620" marR="7620" marT="7620" marB="0" anchor="b">
                    <a:lnL>
                      <a:noFill/>
                    </a:lnL>
                    <a:lnR>
                      <a:noFill/>
                    </a:lnR>
                    <a:lnT>
                      <a:noFill/>
                    </a:lnT>
                    <a:lnB>
                      <a:noFill/>
                    </a:lnB>
                    <a:solidFill>
                      <a:srgbClr val="CCEBE1"/>
                    </a:solidFill>
                  </a:tcPr>
                </a:tc>
                <a:extLst>
                  <a:ext uri="{0D108BD9-81ED-4DB2-BD59-A6C34878D82A}">
                    <a16:rowId xmlns:a16="http://schemas.microsoft.com/office/drawing/2014/main" val="4293407815"/>
                  </a:ext>
                </a:extLst>
              </a:tr>
              <a:tr h="182880">
                <a:tc>
                  <a:txBody>
                    <a:bodyPr/>
                    <a:lstStyle/>
                    <a:p>
                      <a:pPr algn="l" fontAlgn="b"/>
                      <a:r>
                        <a:rPr lang="en-US" sz="1100" b="0" i="0" u="none" strike="noStrike">
                          <a:solidFill>
                            <a:srgbClr val="000000"/>
                          </a:solidFill>
                          <a:effectLst/>
                          <a:latin typeface="Calibri" panose="020F0502020204030204" pitchFamily="34" charset="0"/>
                        </a:rPr>
                        <a:t>Total Count Completed HHs</a:t>
                      </a:r>
                    </a:p>
                  </a:txBody>
                  <a:tcPr marL="7620" marR="7620" marT="7620"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1751</a:t>
                      </a:r>
                    </a:p>
                  </a:txBody>
                  <a:tcPr marL="7620" marR="7620" marT="7620"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176</a:t>
                      </a:r>
                    </a:p>
                  </a:txBody>
                  <a:tcPr marL="7620" marR="7620" marT="7620"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359</a:t>
                      </a:r>
                    </a:p>
                  </a:txBody>
                  <a:tcPr marL="7620" marR="7620" marT="7620"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792</a:t>
                      </a:r>
                    </a:p>
                  </a:txBody>
                  <a:tcPr marL="7620" marR="7620" marT="7620" marB="0" anchor="b">
                    <a:lnL>
                      <a:noFill/>
                    </a:lnL>
                    <a:lnR>
                      <a:noFill/>
                    </a:lnR>
                    <a:lnT>
                      <a:noFill/>
                    </a:lnT>
                    <a:lnB>
                      <a:noFill/>
                    </a:lnB>
                  </a:tcPr>
                </a:tc>
                <a:extLst>
                  <a:ext uri="{0D108BD9-81ED-4DB2-BD59-A6C34878D82A}">
                    <a16:rowId xmlns:a16="http://schemas.microsoft.com/office/drawing/2014/main" val="712756621"/>
                  </a:ext>
                </a:extLst>
              </a:tr>
              <a:tr h="182880">
                <a:tc>
                  <a:txBody>
                    <a:bodyPr/>
                    <a:lstStyle/>
                    <a:p>
                      <a:pPr algn="l" fontAlgn="b"/>
                      <a:r>
                        <a:rPr lang="en-US" sz="1100" b="0" i="0" u="none" strike="noStrike">
                          <a:solidFill>
                            <a:srgbClr val="000000"/>
                          </a:solidFill>
                          <a:effectLst/>
                          <a:latin typeface="Calibri" panose="020F0502020204030204" pitchFamily="34" charset="0"/>
                        </a:rPr>
                        <a:t>Total Percent Completed HHs</a:t>
                      </a:r>
                    </a:p>
                  </a:txBody>
                  <a:tcPr marL="7620" marR="7620" marT="7620" marB="0" anchor="b">
                    <a:lnL>
                      <a:noFill/>
                    </a:lnL>
                    <a:lnR>
                      <a:noFill/>
                    </a:lnR>
                    <a:lnT>
                      <a:noFill/>
                    </a:lnT>
                    <a:lnB>
                      <a:noFill/>
                    </a:lnB>
                    <a:solidFill>
                      <a:srgbClr val="CCEBE1"/>
                    </a:solidFill>
                  </a:tcPr>
                </a:tc>
                <a:tc>
                  <a:txBody>
                    <a:bodyPr/>
                    <a:lstStyle/>
                    <a:p>
                      <a:pPr algn="ctr" fontAlgn="b"/>
                      <a:r>
                        <a:rPr lang="en-US" sz="1100" b="0" i="0" u="none" strike="noStrike">
                          <a:solidFill>
                            <a:srgbClr val="000000"/>
                          </a:solidFill>
                          <a:effectLst/>
                          <a:latin typeface="Calibri" panose="020F0502020204030204" pitchFamily="34" charset="0"/>
                        </a:rPr>
                        <a:t>57%</a:t>
                      </a:r>
                    </a:p>
                  </a:txBody>
                  <a:tcPr marL="7620" marR="7620" marT="7620" marB="0" anchor="b">
                    <a:lnL>
                      <a:noFill/>
                    </a:lnL>
                    <a:lnR>
                      <a:noFill/>
                    </a:lnR>
                    <a:lnT>
                      <a:noFill/>
                    </a:lnT>
                    <a:lnB>
                      <a:noFill/>
                    </a:lnB>
                    <a:solidFill>
                      <a:srgbClr val="CCEBE1"/>
                    </a:solidFill>
                  </a:tcPr>
                </a:tc>
                <a:tc>
                  <a:txBody>
                    <a:bodyPr/>
                    <a:lstStyle/>
                    <a:p>
                      <a:pPr algn="ctr" fontAlgn="b"/>
                      <a:r>
                        <a:rPr lang="en-US" sz="1100" b="0" i="0" u="none" strike="noStrike">
                          <a:solidFill>
                            <a:srgbClr val="000000"/>
                          </a:solidFill>
                          <a:effectLst/>
                          <a:latin typeface="Calibri" panose="020F0502020204030204" pitchFamily="34" charset="0"/>
                        </a:rPr>
                        <a:t>6%</a:t>
                      </a:r>
                    </a:p>
                  </a:txBody>
                  <a:tcPr marL="7620" marR="7620" marT="7620" marB="0" anchor="b">
                    <a:lnL>
                      <a:noFill/>
                    </a:lnL>
                    <a:lnR>
                      <a:noFill/>
                    </a:lnR>
                    <a:lnT>
                      <a:noFill/>
                    </a:lnT>
                    <a:lnB>
                      <a:noFill/>
                    </a:lnB>
                    <a:solidFill>
                      <a:srgbClr val="CCEBE1"/>
                    </a:solidFill>
                  </a:tcPr>
                </a:tc>
                <a:tc>
                  <a:txBody>
                    <a:bodyPr/>
                    <a:lstStyle/>
                    <a:p>
                      <a:pPr algn="ctr" fontAlgn="b"/>
                      <a:r>
                        <a:rPr lang="en-US" sz="1100" b="0" i="0" u="none" strike="noStrike">
                          <a:solidFill>
                            <a:srgbClr val="000000"/>
                          </a:solidFill>
                          <a:effectLst/>
                          <a:latin typeface="Calibri" panose="020F0502020204030204" pitchFamily="34" charset="0"/>
                        </a:rPr>
                        <a:t>12%</a:t>
                      </a:r>
                    </a:p>
                  </a:txBody>
                  <a:tcPr marL="7620" marR="7620" marT="7620" marB="0" anchor="b">
                    <a:lnL>
                      <a:noFill/>
                    </a:lnL>
                    <a:lnR>
                      <a:noFill/>
                    </a:lnR>
                    <a:lnT>
                      <a:noFill/>
                    </a:lnT>
                    <a:lnB>
                      <a:noFill/>
                    </a:lnB>
                    <a:solidFill>
                      <a:srgbClr val="CCEBE1"/>
                    </a:solidFill>
                  </a:tcPr>
                </a:tc>
                <a:tc>
                  <a:txBody>
                    <a:bodyPr/>
                    <a:lstStyle/>
                    <a:p>
                      <a:pPr algn="ctr" fontAlgn="b"/>
                      <a:r>
                        <a:rPr lang="en-US" sz="1100" b="0" i="0" u="none" strike="noStrike">
                          <a:solidFill>
                            <a:srgbClr val="000000"/>
                          </a:solidFill>
                          <a:effectLst/>
                          <a:latin typeface="Calibri" panose="020F0502020204030204" pitchFamily="34" charset="0"/>
                        </a:rPr>
                        <a:t>26%</a:t>
                      </a:r>
                    </a:p>
                  </a:txBody>
                  <a:tcPr marL="7620" marR="7620" marT="7620" marB="0" anchor="b">
                    <a:lnL>
                      <a:noFill/>
                    </a:lnL>
                    <a:lnR>
                      <a:noFill/>
                    </a:lnR>
                    <a:lnT>
                      <a:noFill/>
                    </a:lnT>
                    <a:lnB>
                      <a:noFill/>
                    </a:lnB>
                    <a:solidFill>
                      <a:srgbClr val="CCEBE1"/>
                    </a:solidFill>
                  </a:tcPr>
                </a:tc>
                <a:extLst>
                  <a:ext uri="{0D108BD9-81ED-4DB2-BD59-A6C34878D82A}">
                    <a16:rowId xmlns:a16="http://schemas.microsoft.com/office/drawing/2014/main" val="1892601395"/>
                  </a:ext>
                </a:extLst>
              </a:tr>
              <a:tr h="367665">
                <a:tc gridSpan="5">
                  <a:txBody>
                    <a:bodyPr/>
                    <a:lstStyle/>
                    <a:p>
                      <a:pPr algn="l" fontAlgn="b"/>
                      <a:r>
                        <a:rPr lang="en-US" sz="1100" b="0" i="0" u="none" strike="noStrike" dirty="0">
                          <a:solidFill>
                            <a:srgbClr val="000000"/>
                          </a:solidFill>
                          <a:effectLst/>
                          <a:latin typeface="Calibri" panose="020F0502020204030204" pitchFamily="34" charset="0"/>
                        </a:rPr>
                        <a:t>* HHs recruited between March-May 2017 were not offered the option to borrow phones due to capacity limitations; HHs where some or no members owned smartphones were automatically assigned to the online diary during this time</a:t>
                      </a:r>
                    </a:p>
                  </a:txBody>
                  <a:tcPr marL="7620" marR="7620" marT="762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95635621"/>
                  </a:ext>
                </a:extLst>
              </a:tr>
            </a:tbl>
          </a:graphicData>
        </a:graphic>
      </p:graphicFrame>
      <p:pic>
        <p:nvPicPr>
          <p:cNvPr id="3" name="Picture 2">
            <a:extLst>
              <a:ext uri="{FF2B5EF4-FFF2-40B4-BE49-F238E27FC236}">
                <a16:creationId xmlns:a16="http://schemas.microsoft.com/office/drawing/2014/main" id="{38D0D3CB-94B9-4437-851F-60C9DC1441DE}"/>
              </a:ext>
            </a:extLst>
          </p:cNvPr>
          <p:cNvPicPr>
            <a:picLocks noChangeAspect="1"/>
          </p:cNvPicPr>
          <p:nvPr/>
        </p:nvPicPr>
        <p:blipFill>
          <a:blip r:embed="rId2"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820031" y="-9428"/>
            <a:ext cx="2323969" cy="2447827"/>
          </a:xfrm>
          <a:prstGeom prst="rect">
            <a:avLst/>
          </a:prstGeom>
        </p:spPr>
      </p:pic>
      <p:pic>
        <p:nvPicPr>
          <p:cNvPr id="6" name="Picture 5">
            <a:extLst>
              <a:ext uri="{FF2B5EF4-FFF2-40B4-BE49-F238E27FC236}">
                <a16:creationId xmlns:a16="http://schemas.microsoft.com/office/drawing/2014/main" id="{F685F377-D6BD-448B-B1C1-0E59A2FB80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464" y="3810000"/>
            <a:ext cx="1113246" cy="2499064"/>
          </a:xfrm>
          <a:prstGeom prst="rect">
            <a:avLst/>
          </a:prstGeom>
        </p:spPr>
      </p:pic>
    </p:spTree>
    <p:extLst>
      <p:ext uri="{BB962C8B-B14F-4D97-AF65-F5344CB8AC3E}">
        <p14:creationId xmlns:p14="http://schemas.microsoft.com/office/powerpoint/2010/main" val="15654189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666" y="457200"/>
            <a:ext cx="8094133" cy="714473"/>
          </a:xfrm>
        </p:spPr>
        <p:txBody>
          <a:bodyPr>
            <a:normAutofit/>
          </a:bodyPr>
          <a:lstStyle/>
          <a:p>
            <a:r>
              <a:rPr lang="en-US" dirty="0"/>
              <a:t>Comparison of </a:t>
            </a:r>
            <a:r>
              <a:rPr lang="en-US" dirty="0" err="1"/>
              <a:t>Cuebiq</a:t>
            </a:r>
            <a:r>
              <a:rPr lang="en-US" dirty="0"/>
              <a:t> and </a:t>
            </a:r>
            <a:r>
              <a:rPr lang="en-US" dirty="0" err="1"/>
              <a:t>rMove</a:t>
            </a:r>
            <a:r>
              <a:rPr lang="en-US" dirty="0"/>
              <a:t> for</a:t>
            </a:r>
          </a:p>
        </p:txBody>
      </p:sp>
      <p:sp>
        <p:nvSpPr>
          <p:cNvPr id="8" name="Text Placeholder 6"/>
          <p:cNvSpPr>
            <a:spLocks noGrp="1"/>
          </p:cNvSpPr>
          <p:nvPr>
            <p:ph type="body" sz="quarter" idx="4294967295"/>
          </p:nvPr>
        </p:nvSpPr>
        <p:spPr>
          <a:xfrm>
            <a:off x="618792" y="1219200"/>
            <a:ext cx="8220408" cy="5105400"/>
          </a:xfrm>
          <a:prstGeom prst="rect">
            <a:avLst/>
          </a:prstGeom>
        </p:spPr>
        <p:txBody>
          <a:bodyPr/>
          <a:lstStyle/>
          <a:p>
            <a:pPr marL="233363" lvl="1" indent="-233363">
              <a:spcBef>
                <a:spcPts val="1200"/>
              </a:spcBef>
              <a:buFont typeface="Arial" panose="020B0604020202020204" pitchFamily="34" charset="0"/>
              <a:buChar char="•"/>
            </a:pPr>
            <a:r>
              <a:rPr lang="en-US" sz="2400" dirty="0">
                <a:solidFill>
                  <a:srgbClr val="262626"/>
                </a:solidFill>
              </a:rPr>
              <a:t>TMIP interested in deep dive to understand fundamentals of new big data sets</a:t>
            </a:r>
          </a:p>
          <a:p>
            <a:pPr marL="742949" lvl="2" indent="-342900">
              <a:spcBef>
                <a:spcPts val="1200"/>
              </a:spcBef>
              <a:buFont typeface="Arial" panose="020B0604020202020204" pitchFamily="34" charset="0"/>
              <a:buChar char="─"/>
            </a:pPr>
            <a:r>
              <a:rPr lang="en-US" sz="2000" dirty="0">
                <a:solidFill>
                  <a:srgbClr val="262626"/>
                </a:solidFill>
              </a:rPr>
              <a:t>University of Washington looking at cellular and GPS data</a:t>
            </a:r>
          </a:p>
          <a:p>
            <a:pPr marL="742949" lvl="2" indent="-342900">
              <a:spcBef>
                <a:spcPts val="1200"/>
              </a:spcBef>
              <a:buFont typeface="Arial" panose="020B0604020202020204" pitchFamily="34" charset="0"/>
              <a:buChar char="─"/>
            </a:pPr>
            <a:r>
              <a:rPr lang="en-US" sz="2000" dirty="0">
                <a:solidFill>
                  <a:srgbClr val="262626"/>
                </a:solidFill>
              </a:rPr>
              <a:t>RSG looking at LBS data from </a:t>
            </a:r>
            <a:r>
              <a:rPr lang="en-US" sz="2000" dirty="0" err="1">
                <a:solidFill>
                  <a:srgbClr val="262626"/>
                </a:solidFill>
              </a:rPr>
              <a:t>Cuebiq</a:t>
            </a:r>
            <a:endParaRPr lang="en-US" sz="2000" dirty="0">
              <a:solidFill>
                <a:srgbClr val="262626"/>
              </a:solidFill>
            </a:endParaRPr>
          </a:p>
          <a:p>
            <a:pPr marL="742949" lvl="2" indent="-342900">
              <a:spcBef>
                <a:spcPts val="1200"/>
              </a:spcBef>
              <a:buFont typeface="Arial" panose="020B0604020202020204" pitchFamily="34" charset="0"/>
              <a:buChar char="─"/>
            </a:pPr>
            <a:r>
              <a:rPr lang="en-US" sz="2000" dirty="0">
                <a:solidFill>
                  <a:srgbClr val="262626"/>
                </a:solidFill>
              </a:rPr>
              <a:t>ODOT agreed to allow use of </a:t>
            </a:r>
            <a:r>
              <a:rPr lang="en-US" sz="2000" dirty="0" err="1">
                <a:solidFill>
                  <a:srgbClr val="262626"/>
                </a:solidFill>
              </a:rPr>
              <a:t>rMove</a:t>
            </a:r>
            <a:r>
              <a:rPr lang="en-US" sz="2000" dirty="0">
                <a:solidFill>
                  <a:srgbClr val="262626"/>
                </a:solidFill>
              </a:rPr>
              <a:t> data </a:t>
            </a:r>
          </a:p>
          <a:p>
            <a:pPr marL="233363" lvl="1" indent="-233363">
              <a:spcBef>
                <a:spcPts val="1200"/>
              </a:spcBef>
              <a:buFont typeface="Arial" panose="020B0604020202020204" pitchFamily="34" charset="0"/>
              <a:buChar char="•"/>
            </a:pPr>
            <a:r>
              <a:rPr lang="en-US" sz="2400" dirty="0">
                <a:solidFill>
                  <a:srgbClr val="262626"/>
                </a:solidFill>
              </a:rPr>
              <a:t>First known disaggregate audit of passive data traces</a:t>
            </a:r>
          </a:p>
          <a:p>
            <a:pPr marL="742949" lvl="2" indent="-342900">
              <a:spcBef>
                <a:spcPts val="1200"/>
              </a:spcBef>
              <a:buFont typeface="Arial" panose="020B0604020202020204" pitchFamily="34" charset="0"/>
              <a:buChar char="─"/>
            </a:pPr>
            <a:r>
              <a:rPr lang="en-US" sz="2000" dirty="0">
                <a:solidFill>
                  <a:srgbClr val="262626"/>
                </a:solidFill>
              </a:rPr>
              <a:t>High level of confidence in </a:t>
            </a:r>
            <a:r>
              <a:rPr lang="en-US" sz="2000" dirty="0" err="1">
                <a:solidFill>
                  <a:srgbClr val="262626"/>
                </a:solidFill>
              </a:rPr>
              <a:t>rMove</a:t>
            </a:r>
            <a:endParaRPr lang="en-US" sz="2000" dirty="0">
              <a:solidFill>
                <a:srgbClr val="262626"/>
              </a:solidFill>
            </a:endParaRPr>
          </a:p>
          <a:p>
            <a:pPr marL="1200149" lvl="3" indent="-342900">
              <a:spcBef>
                <a:spcPts val="600"/>
              </a:spcBef>
              <a:buFont typeface="Wingdings" panose="05000000000000000000" pitchFamily="2" charset="2"/>
              <a:buChar char="§"/>
            </a:pPr>
            <a:r>
              <a:rPr lang="en-US" sz="1800" dirty="0">
                <a:solidFill>
                  <a:srgbClr val="262626"/>
                </a:solidFill>
              </a:rPr>
              <a:t>Trace verified by traveler, screened by AI, </a:t>
            </a:r>
            <a:br>
              <a:rPr lang="en-US" sz="1800" dirty="0">
                <a:solidFill>
                  <a:srgbClr val="262626"/>
                </a:solidFill>
              </a:rPr>
            </a:br>
            <a:r>
              <a:rPr lang="en-US" sz="1800" dirty="0">
                <a:solidFill>
                  <a:srgbClr val="262626"/>
                </a:solidFill>
              </a:rPr>
              <a:t>and if questionable reviewed by human analyst</a:t>
            </a:r>
          </a:p>
          <a:p>
            <a:pPr marL="742949" lvl="2" indent="-342900">
              <a:spcBef>
                <a:spcPts val="1200"/>
              </a:spcBef>
              <a:buFont typeface="Arial" panose="020B0604020202020204" pitchFamily="34" charset="0"/>
              <a:buChar char="─"/>
            </a:pPr>
            <a:r>
              <a:rPr lang="en-US" sz="2000" dirty="0">
                <a:solidFill>
                  <a:srgbClr val="262626"/>
                </a:solidFill>
              </a:rPr>
              <a:t>LBS exiting, but new and we want to understand it better</a:t>
            </a:r>
          </a:p>
          <a:p>
            <a:pPr marL="742949" lvl="2" indent="-342900">
              <a:spcBef>
                <a:spcPts val="1200"/>
              </a:spcBef>
              <a:buFont typeface="Arial" panose="020B0604020202020204" pitchFamily="34" charset="0"/>
              <a:buChar char="─"/>
            </a:pPr>
            <a:r>
              <a:rPr lang="en-US" sz="2000" dirty="0">
                <a:solidFill>
                  <a:srgbClr val="262626"/>
                </a:solidFill>
              </a:rPr>
              <a:t>Also, could help identify any remaining issues with </a:t>
            </a:r>
            <a:r>
              <a:rPr lang="en-US" sz="2000" dirty="0" err="1">
                <a:solidFill>
                  <a:srgbClr val="262626"/>
                </a:solidFill>
              </a:rPr>
              <a:t>rMove</a:t>
            </a:r>
            <a:r>
              <a:rPr lang="en-US" sz="2000" dirty="0">
                <a:solidFill>
                  <a:srgbClr val="262626"/>
                </a:solidFill>
              </a:rPr>
              <a:t> traces</a:t>
            </a:r>
          </a:p>
          <a:p>
            <a:pPr marL="742949" lvl="2" indent="-342900">
              <a:spcBef>
                <a:spcPts val="1200"/>
              </a:spcBef>
              <a:buFont typeface="Arial" panose="020B0604020202020204" pitchFamily="34" charset="0"/>
              <a:buChar char="─"/>
            </a:pPr>
            <a:r>
              <a:rPr lang="en-US" sz="2000" dirty="0">
                <a:solidFill>
                  <a:srgbClr val="262626"/>
                </a:solidFill>
              </a:rPr>
              <a:t>Also, first step toward new data fusion techniques</a:t>
            </a:r>
          </a:p>
        </p:txBody>
      </p:sp>
      <p:pic>
        <p:nvPicPr>
          <p:cNvPr id="4" name="Picture 3" descr="This image shows the TMIP logo and tagline, &quot;Better Methods. Better Outcomes.&quot;" title="TMIP Logo and Tagline">
            <a:extLst>
              <a:ext uri="{FF2B5EF4-FFF2-40B4-BE49-F238E27FC236}">
                <a16:creationId xmlns:a16="http://schemas.microsoft.com/office/drawing/2014/main" id="{C4569682-A4A2-4387-B893-A25A086195B7}"/>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6248400" y="457200"/>
            <a:ext cx="3548963" cy="838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323728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666" y="457200"/>
            <a:ext cx="8094133" cy="714473"/>
          </a:xfrm>
        </p:spPr>
        <p:txBody>
          <a:bodyPr>
            <a:normAutofit/>
          </a:bodyPr>
          <a:lstStyle/>
          <a:p>
            <a:r>
              <a:rPr lang="en-US" dirty="0"/>
              <a:t>Summary of </a:t>
            </a:r>
            <a:r>
              <a:rPr lang="en-US" dirty="0" err="1"/>
              <a:t>Cuebiq</a:t>
            </a:r>
            <a:r>
              <a:rPr lang="en-US" dirty="0"/>
              <a:t> data for Franklin, Co.</a:t>
            </a:r>
          </a:p>
        </p:txBody>
      </p:sp>
      <p:pic>
        <p:nvPicPr>
          <p:cNvPr id="3" name="Picture 2">
            <a:extLst>
              <a:ext uri="{FF2B5EF4-FFF2-40B4-BE49-F238E27FC236}">
                <a16:creationId xmlns:a16="http://schemas.microsoft.com/office/drawing/2014/main" id="{096EA919-4C2E-44C0-9B75-78F42895AD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447800"/>
            <a:ext cx="9144000" cy="4445955"/>
          </a:xfrm>
          <a:prstGeom prst="rect">
            <a:avLst/>
          </a:prstGeom>
        </p:spPr>
      </p:pic>
      <p:pic>
        <p:nvPicPr>
          <p:cNvPr id="6" name="Picture 5">
            <a:extLst>
              <a:ext uri="{FF2B5EF4-FFF2-40B4-BE49-F238E27FC236}">
                <a16:creationId xmlns:a16="http://schemas.microsoft.com/office/drawing/2014/main" id="{A6CC0514-AB70-4E80-8DAC-76CCA2BB19A6}"/>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10200" y="2438400"/>
            <a:ext cx="2671357" cy="1335679"/>
          </a:xfrm>
          <a:prstGeom prst="rect">
            <a:avLst/>
          </a:prstGeom>
        </p:spPr>
      </p:pic>
    </p:spTree>
    <p:extLst>
      <p:ext uri="{BB962C8B-B14F-4D97-AF65-F5344CB8AC3E}">
        <p14:creationId xmlns:p14="http://schemas.microsoft.com/office/powerpoint/2010/main" val="17953607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666" y="457200"/>
            <a:ext cx="8094133" cy="714473"/>
          </a:xfrm>
        </p:spPr>
        <p:txBody>
          <a:bodyPr>
            <a:normAutofit/>
          </a:bodyPr>
          <a:lstStyle/>
          <a:p>
            <a:r>
              <a:rPr lang="en-US" dirty="0" err="1"/>
              <a:t>Cuebiq</a:t>
            </a:r>
            <a:r>
              <a:rPr lang="en-US" dirty="0"/>
              <a:t> ID Persistence over Time</a:t>
            </a:r>
          </a:p>
        </p:txBody>
      </p:sp>
      <p:sp>
        <p:nvSpPr>
          <p:cNvPr id="8" name="Text Placeholder 6"/>
          <p:cNvSpPr>
            <a:spLocks noGrp="1"/>
          </p:cNvSpPr>
          <p:nvPr>
            <p:ph type="body" sz="quarter" idx="4294967295"/>
          </p:nvPr>
        </p:nvSpPr>
        <p:spPr>
          <a:xfrm>
            <a:off x="618792" y="4419600"/>
            <a:ext cx="8220408" cy="1905000"/>
          </a:xfrm>
          <a:prstGeom prst="rect">
            <a:avLst/>
          </a:prstGeom>
        </p:spPr>
        <p:txBody>
          <a:bodyPr/>
          <a:lstStyle/>
          <a:p>
            <a:pPr marL="233363" lvl="1" indent="-233363">
              <a:spcBef>
                <a:spcPts val="1200"/>
              </a:spcBef>
              <a:buFont typeface="Arial" panose="020B0604020202020204" pitchFamily="34" charset="0"/>
              <a:buChar char="•"/>
            </a:pPr>
            <a:r>
              <a:rPr lang="en-US" sz="2400" dirty="0">
                <a:solidFill>
                  <a:srgbClr val="262626"/>
                </a:solidFill>
              </a:rPr>
              <a:t>ID persistence is quite strong</a:t>
            </a:r>
          </a:p>
          <a:p>
            <a:pPr marL="742949" lvl="2" indent="-342900">
              <a:spcBef>
                <a:spcPts val="1200"/>
              </a:spcBef>
              <a:buFont typeface="Arial" panose="020B0604020202020204" pitchFamily="34" charset="0"/>
              <a:buChar char="─"/>
            </a:pPr>
            <a:r>
              <a:rPr lang="en-US" sz="2000" dirty="0">
                <a:solidFill>
                  <a:srgbClr val="262626"/>
                </a:solidFill>
              </a:rPr>
              <a:t>70% to 80% of IDs are still active after a week</a:t>
            </a:r>
          </a:p>
          <a:p>
            <a:pPr marL="233363" lvl="1" indent="-233363">
              <a:spcBef>
                <a:spcPts val="1200"/>
              </a:spcBef>
              <a:buFont typeface="Arial" panose="020B0604020202020204" pitchFamily="34" charset="0"/>
              <a:buChar char="•"/>
            </a:pPr>
            <a:r>
              <a:rPr lang="en-US" sz="2400" dirty="0">
                <a:solidFill>
                  <a:srgbClr val="262626"/>
                </a:solidFill>
              </a:rPr>
              <a:t>Persistence is impacted by the weekend</a:t>
            </a:r>
          </a:p>
          <a:p>
            <a:pPr marL="742949" lvl="2" indent="-342900">
              <a:spcBef>
                <a:spcPts val="1200"/>
              </a:spcBef>
              <a:buFont typeface="Arial" panose="020B0604020202020204" pitchFamily="34" charset="0"/>
              <a:buChar char="─"/>
            </a:pPr>
            <a:r>
              <a:rPr lang="en-US" sz="2000" dirty="0">
                <a:solidFill>
                  <a:srgbClr val="262626"/>
                </a:solidFill>
              </a:rPr>
              <a:t>Phone and app usage may vary by day of week</a:t>
            </a:r>
          </a:p>
        </p:txBody>
      </p:sp>
      <p:pic>
        <p:nvPicPr>
          <p:cNvPr id="5" name="Picture 4">
            <a:extLst>
              <a:ext uri="{FF2B5EF4-FFF2-40B4-BE49-F238E27FC236}">
                <a16:creationId xmlns:a16="http://schemas.microsoft.com/office/drawing/2014/main" id="{01C87B0B-024D-4240-971C-95EFFD13222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28600" y="1447800"/>
            <a:ext cx="8686800" cy="3048000"/>
          </a:xfrm>
          <a:prstGeom prst="rect">
            <a:avLst/>
          </a:prstGeom>
        </p:spPr>
      </p:pic>
    </p:spTree>
    <p:extLst>
      <p:ext uri="{BB962C8B-B14F-4D97-AF65-F5344CB8AC3E}">
        <p14:creationId xmlns:p14="http://schemas.microsoft.com/office/powerpoint/2010/main" val="20435420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666" y="457200"/>
            <a:ext cx="8094133" cy="714473"/>
          </a:xfrm>
        </p:spPr>
        <p:txBody>
          <a:bodyPr>
            <a:normAutofit/>
          </a:bodyPr>
          <a:lstStyle/>
          <a:p>
            <a:r>
              <a:rPr lang="en-US" dirty="0"/>
              <a:t>Mapping </a:t>
            </a:r>
            <a:r>
              <a:rPr lang="en-US" dirty="0" err="1"/>
              <a:t>rMove</a:t>
            </a:r>
            <a:r>
              <a:rPr lang="en-US" dirty="0"/>
              <a:t> vs. </a:t>
            </a:r>
            <a:r>
              <a:rPr lang="en-US" dirty="0" err="1"/>
              <a:t>Cuebiq</a:t>
            </a:r>
            <a:r>
              <a:rPr lang="en-US" dirty="0"/>
              <a:t> Locations</a:t>
            </a:r>
          </a:p>
        </p:txBody>
      </p:sp>
      <p:sp>
        <p:nvSpPr>
          <p:cNvPr id="6" name="TextBox 5">
            <a:extLst>
              <a:ext uri="{FF2B5EF4-FFF2-40B4-BE49-F238E27FC236}">
                <a16:creationId xmlns:a16="http://schemas.microsoft.com/office/drawing/2014/main" id="{44188CBE-241A-4958-9AA9-B5A84EB81AE8}"/>
              </a:ext>
            </a:extLst>
          </p:cNvPr>
          <p:cNvSpPr txBox="1"/>
          <p:nvPr/>
        </p:nvSpPr>
        <p:spPr>
          <a:xfrm>
            <a:off x="5246870" y="5760620"/>
            <a:ext cx="3187215" cy="646331"/>
          </a:xfrm>
          <a:prstGeom prst="rect">
            <a:avLst/>
          </a:prstGeom>
          <a:noFill/>
        </p:spPr>
        <p:txBody>
          <a:bodyPr wrap="square" rtlCol="0">
            <a:spAutoFit/>
          </a:bodyPr>
          <a:lstStyle/>
          <a:p>
            <a:r>
              <a:rPr lang="en-US" dirty="0" err="1">
                <a:solidFill>
                  <a:schemeClr val="tx1">
                    <a:lumMod val="50000"/>
                    <a:lumOff val="50000"/>
                  </a:schemeClr>
                </a:solidFill>
              </a:rPr>
              <a:t>Cuebiq</a:t>
            </a:r>
            <a:r>
              <a:rPr lang="en-US" dirty="0">
                <a:solidFill>
                  <a:schemeClr val="tx1">
                    <a:lumMod val="50000"/>
                    <a:lumOff val="50000"/>
                  </a:schemeClr>
                </a:solidFill>
              </a:rPr>
              <a:t> – Wednesday in April</a:t>
            </a:r>
          </a:p>
          <a:p>
            <a:endParaRPr lang="en-US" dirty="0">
              <a:solidFill>
                <a:schemeClr val="tx1">
                  <a:lumMod val="50000"/>
                  <a:lumOff val="50000"/>
                </a:schemeClr>
              </a:solidFill>
            </a:endParaRPr>
          </a:p>
        </p:txBody>
      </p:sp>
      <p:pic>
        <p:nvPicPr>
          <p:cNvPr id="11" name="Picture 10">
            <a:extLst>
              <a:ext uri="{FF2B5EF4-FFF2-40B4-BE49-F238E27FC236}">
                <a16:creationId xmlns:a16="http://schemas.microsoft.com/office/drawing/2014/main" id="{9436BC82-9EA4-401B-B6A0-8D616C4859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1317065"/>
            <a:ext cx="4684490" cy="4453128"/>
          </a:xfrm>
          <a:prstGeom prst="rect">
            <a:avLst/>
          </a:prstGeom>
        </p:spPr>
      </p:pic>
      <p:sp>
        <p:nvSpPr>
          <p:cNvPr id="12" name="TextBox 11">
            <a:extLst>
              <a:ext uri="{FF2B5EF4-FFF2-40B4-BE49-F238E27FC236}">
                <a16:creationId xmlns:a16="http://schemas.microsoft.com/office/drawing/2014/main" id="{1F4C1158-97AE-43E7-87C0-76BCC5848503}"/>
              </a:ext>
            </a:extLst>
          </p:cNvPr>
          <p:cNvSpPr txBox="1"/>
          <p:nvPr/>
        </p:nvSpPr>
        <p:spPr>
          <a:xfrm>
            <a:off x="797895" y="5770193"/>
            <a:ext cx="3371879" cy="369332"/>
          </a:xfrm>
          <a:prstGeom prst="rect">
            <a:avLst/>
          </a:prstGeom>
          <a:noFill/>
        </p:spPr>
        <p:txBody>
          <a:bodyPr wrap="square" rtlCol="0">
            <a:spAutoFit/>
          </a:bodyPr>
          <a:lstStyle/>
          <a:p>
            <a:r>
              <a:rPr lang="en-US" dirty="0">
                <a:solidFill>
                  <a:schemeClr val="tx1">
                    <a:lumMod val="50000"/>
                    <a:lumOff val="50000"/>
                  </a:schemeClr>
                </a:solidFill>
              </a:rPr>
              <a:t>rMove – Wednesday in April</a:t>
            </a:r>
          </a:p>
        </p:txBody>
      </p:sp>
      <p:pic>
        <p:nvPicPr>
          <p:cNvPr id="9" name="Picture 2" descr="image005">
            <a:extLst>
              <a:ext uri="{FF2B5EF4-FFF2-40B4-BE49-F238E27FC236}">
                <a16:creationId xmlns:a16="http://schemas.microsoft.com/office/drawing/2014/main" id="{78FF679F-3A81-48A1-8D30-5B97BB8A0B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8806" y="1381073"/>
            <a:ext cx="4615194" cy="438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1993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666" y="381000"/>
            <a:ext cx="8094133" cy="714473"/>
          </a:xfrm>
        </p:spPr>
        <p:txBody>
          <a:bodyPr>
            <a:normAutofit/>
          </a:bodyPr>
          <a:lstStyle/>
          <a:p>
            <a:r>
              <a:rPr lang="en-US" dirty="0" err="1"/>
              <a:t>Cuebiq</a:t>
            </a:r>
            <a:r>
              <a:rPr lang="en-US" dirty="0"/>
              <a:t> Locations – Detail </a:t>
            </a:r>
          </a:p>
        </p:txBody>
      </p:sp>
      <p:pic>
        <p:nvPicPr>
          <p:cNvPr id="10" name="Picture 2" descr="image001">
            <a:extLst>
              <a:ext uri="{FF2B5EF4-FFF2-40B4-BE49-F238E27FC236}">
                <a16:creationId xmlns:a16="http://schemas.microsoft.com/office/drawing/2014/main" id="{48A6E755-9F21-471F-ADC0-67D66BB8FBD1}"/>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67932" y="990600"/>
            <a:ext cx="5943600" cy="5652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8337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1609197" y="2931664"/>
            <a:ext cx="6620403" cy="1002195"/>
          </a:xfrm>
        </p:spPr>
        <p:txBody>
          <a:bodyPr/>
          <a:lstStyle/>
          <a:p>
            <a:r>
              <a:rPr lang="en-US" dirty="0"/>
              <a:t>The Power of Big Data</a:t>
            </a:r>
          </a:p>
        </p:txBody>
      </p:sp>
    </p:spTree>
    <p:extLst>
      <p:ext uri="{BB962C8B-B14F-4D97-AF65-F5344CB8AC3E}">
        <p14:creationId xmlns:p14="http://schemas.microsoft.com/office/powerpoint/2010/main" val="4310926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666" y="457200"/>
            <a:ext cx="8094133" cy="714473"/>
          </a:xfrm>
        </p:spPr>
        <p:txBody>
          <a:bodyPr>
            <a:normAutofit/>
          </a:bodyPr>
          <a:lstStyle/>
          <a:p>
            <a:r>
              <a:rPr lang="en-US" dirty="0"/>
              <a:t>Aggregate </a:t>
            </a:r>
            <a:r>
              <a:rPr lang="en-US" dirty="0" err="1"/>
              <a:t>Cuebiq</a:t>
            </a:r>
            <a:r>
              <a:rPr lang="en-US" dirty="0"/>
              <a:t> to </a:t>
            </a:r>
            <a:r>
              <a:rPr lang="en-US" dirty="0" err="1"/>
              <a:t>rMove</a:t>
            </a:r>
            <a:r>
              <a:rPr lang="en-US" dirty="0"/>
              <a:t> Comparison</a:t>
            </a:r>
          </a:p>
        </p:txBody>
      </p:sp>
      <p:graphicFrame>
        <p:nvGraphicFramePr>
          <p:cNvPr id="10" name="Table 9">
            <a:extLst>
              <a:ext uri="{FF2B5EF4-FFF2-40B4-BE49-F238E27FC236}">
                <a16:creationId xmlns:a16="http://schemas.microsoft.com/office/drawing/2014/main" id="{24156561-D4FD-4656-BB4C-6222982974EE}"/>
              </a:ext>
            </a:extLst>
          </p:cNvPr>
          <p:cNvGraphicFramePr>
            <a:graphicFrameLocks noGrp="1"/>
          </p:cNvGraphicFramePr>
          <p:nvPr>
            <p:extLst>
              <p:ext uri="{D42A27DB-BD31-4B8C-83A1-F6EECF244321}">
                <p14:modId xmlns:p14="http://schemas.microsoft.com/office/powerpoint/2010/main" val="3064352309"/>
              </p:ext>
            </p:extLst>
          </p:nvPr>
        </p:nvGraphicFramePr>
        <p:xfrm>
          <a:off x="993049" y="2652150"/>
          <a:ext cx="5548123" cy="2910450"/>
        </p:xfrm>
        <a:graphic>
          <a:graphicData uri="http://schemas.openxmlformats.org/drawingml/2006/table">
            <a:tbl>
              <a:tblPr>
                <a:tableStyleId>{2D5ABB26-0587-4C30-8999-92F81FD0307C}</a:tableStyleId>
              </a:tblPr>
              <a:tblGrid>
                <a:gridCol w="2341733">
                  <a:extLst>
                    <a:ext uri="{9D8B030D-6E8A-4147-A177-3AD203B41FA5}">
                      <a16:colId xmlns:a16="http://schemas.microsoft.com/office/drawing/2014/main" val="368350502"/>
                    </a:ext>
                  </a:extLst>
                </a:gridCol>
                <a:gridCol w="1770522">
                  <a:extLst>
                    <a:ext uri="{9D8B030D-6E8A-4147-A177-3AD203B41FA5}">
                      <a16:colId xmlns:a16="http://schemas.microsoft.com/office/drawing/2014/main" val="1006645748"/>
                    </a:ext>
                  </a:extLst>
                </a:gridCol>
                <a:gridCol w="1435868">
                  <a:extLst>
                    <a:ext uri="{9D8B030D-6E8A-4147-A177-3AD203B41FA5}">
                      <a16:colId xmlns:a16="http://schemas.microsoft.com/office/drawing/2014/main" val="3759870808"/>
                    </a:ext>
                  </a:extLst>
                </a:gridCol>
              </a:tblGrid>
              <a:tr h="209193">
                <a:tc gridSpan="3">
                  <a:txBody>
                    <a:bodyPr/>
                    <a:lstStyle/>
                    <a:p>
                      <a:pPr algn="l" fontAlgn="b"/>
                      <a:endParaRPr lang="en-US" sz="2000" b="1" i="0" u="none" strike="noStrike" dirty="0">
                        <a:solidFill>
                          <a:srgbClr val="000000"/>
                        </a:solidFill>
                        <a:effectLst/>
                        <a:latin typeface="Calibri" panose="020F0502020204030204" pitchFamily="34" charset="0"/>
                      </a:endParaRPr>
                    </a:p>
                  </a:txBody>
                  <a:tcPr marL="9525" marR="9525" marT="9525" anchor="b"/>
                </a:tc>
                <a:tc hMerge="1">
                  <a:txBody>
                    <a:bodyPr/>
                    <a:lstStyle/>
                    <a:p>
                      <a:pPr algn="l" fontAlgn="b"/>
                      <a:endParaRPr lang="en-US" sz="1600" b="0" i="0" u="none" strike="noStrike" dirty="0">
                        <a:solidFill>
                          <a:srgbClr val="000000"/>
                        </a:solidFill>
                        <a:effectLst/>
                        <a:latin typeface="Calibri" panose="020F0502020204030204" pitchFamily="34" charset="0"/>
                      </a:endParaRPr>
                    </a:p>
                  </a:txBody>
                  <a:tcPr marL="9525" marR="9525" marT="9525" anchor="b"/>
                </a:tc>
                <a:tc hMerge="1">
                  <a:txBody>
                    <a:bodyPr/>
                    <a:lstStyle/>
                    <a:p>
                      <a:pPr algn="l" fontAlgn="b"/>
                      <a:endParaRPr lang="en-US" sz="1600" b="0" i="0" u="none" strike="noStrike" dirty="0">
                        <a:solidFill>
                          <a:srgbClr val="000000"/>
                        </a:solidFill>
                        <a:effectLst/>
                        <a:latin typeface="Calibri" panose="020F0502020204030204" pitchFamily="34" charset="0"/>
                      </a:endParaRPr>
                    </a:p>
                  </a:txBody>
                  <a:tcPr marL="9525" marR="9525" marT="9525" anchor="b"/>
                </a:tc>
                <a:extLst>
                  <a:ext uri="{0D108BD9-81ED-4DB2-BD59-A6C34878D82A}">
                    <a16:rowId xmlns:a16="http://schemas.microsoft.com/office/drawing/2014/main" val="429652886"/>
                  </a:ext>
                </a:extLst>
              </a:tr>
              <a:tr h="761003">
                <a:tc>
                  <a:txBody>
                    <a:bodyPr/>
                    <a:lstStyle/>
                    <a:p>
                      <a:pPr algn="l" fontAlgn="b"/>
                      <a:endParaRPr lang="en-US" sz="1600" b="0" i="0" u="none" strike="noStrike" dirty="0">
                        <a:solidFill>
                          <a:srgbClr val="000000"/>
                        </a:solidFill>
                        <a:effectLst/>
                        <a:latin typeface="Calibri" panose="020F0502020204030204" pitchFamily="34" charset="0"/>
                      </a:endParaRPr>
                    </a:p>
                  </a:txBody>
                  <a:tcPr marL="9525" marR="9525" marT="9525" anchor="b">
                    <a:lnB w="12700" cap="flat" cmpd="sng" algn="ctr">
                      <a:solidFill>
                        <a:schemeClr val="tx1"/>
                      </a:solidFill>
                      <a:prstDash val="solid"/>
                      <a:round/>
                      <a:headEnd type="none" w="med" len="med"/>
                      <a:tailEnd type="none" w="med" len="med"/>
                    </a:lnB>
                  </a:tcPr>
                </a:tc>
                <a:tc>
                  <a:txBody>
                    <a:bodyPr/>
                    <a:lstStyle/>
                    <a:p>
                      <a:pPr algn="r" fontAlgn="b"/>
                      <a:r>
                        <a:rPr lang="en-US" sz="1800" b="1" i="0" u="none" strike="noStrike">
                          <a:solidFill>
                            <a:srgbClr val="000000"/>
                          </a:solidFill>
                          <a:effectLst/>
                          <a:latin typeface="Calibri" panose="020F0502020204030204" pitchFamily="34" charset="0"/>
                        </a:rPr>
                        <a:t>Cuebiq inferred trips</a:t>
                      </a:r>
                      <a:endParaRPr lang="en-US" sz="1800" b="1" i="0" u="none" strike="noStrike" dirty="0">
                        <a:solidFill>
                          <a:srgbClr val="000000"/>
                        </a:solidFill>
                        <a:effectLst/>
                        <a:latin typeface="Calibri" panose="020F0502020204030204" pitchFamily="34" charset="0"/>
                      </a:endParaRPr>
                    </a:p>
                  </a:txBody>
                  <a:tcPr marL="9525" marR="9525" marT="9525" anchor="b">
                    <a:lnB w="12700" cap="flat" cmpd="sng" algn="ctr">
                      <a:solidFill>
                        <a:schemeClr val="tx1"/>
                      </a:solidFill>
                      <a:prstDash val="solid"/>
                      <a:round/>
                      <a:headEnd type="none" w="med" len="med"/>
                      <a:tailEnd type="none" w="med" len="med"/>
                    </a:lnB>
                  </a:tcPr>
                </a:tc>
                <a:tc>
                  <a:txBody>
                    <a:bodyPr/>
                    <a:lstStyle/>
                    <a:p>
                      <a:pPr algn="r" fontAlgn="b"/>
                      <a:r>
                        <a:rPr lang="en-US" sz="1800" b="1" i="0" u="none" strike="noStrike" dirty="0">
                          <a:solidFill>
                            <a:srgbClr val="000000"/>
                          </a:solidFill>
                          <a:effectLst/>
                          <a:latin typeface="Calibri" panose="020F0502020204030204" pitchFamily="34" charset="0"/>
                        </a:rPr>
                        <a:t>rMove trips* </a:t>
                      </a:r>
                    </a:p>
                  </a:txBody>
                  <a:tcPr marL="9525" marR="9525" marT="9525"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8022108"/>
                  </a:ext>
                </a:extLst>
              </a:tr>
              <a:tr h="293977">
                <a:tc>
                  <a:txBody>
                    <a:bodyPr/>
                    <a:lstStyle/>
                    <a:p>
                      <a:pPr algn="l" fontAlgn="b"/>
                      <a:r>
                        <a:rPr lang="en-US" sz="1600" u="none" strike="noStrike" dirty="0">
                          <a:effectLst/>
                          <a:latin typeface="+mj-lt"/>
                        </a:rPr>
                        <a:t>Number of Trips</a:t>
                      </a:r>
                      <a:endParaRPr lang="en-US" sz="1600" b="0" i="0" u="none" strike="noStrike" dirty="0">
                        <a:solidFill>
                          <a:srgbClr val="000000"/>
                        </a:solidFill>
                        <a:effectLst/>
                        <a:latin typeface="+mj-lt"/>
                      </a:endParaRPr>
                    </a:p>
                  </a:txBody>
                  <a:tcPr marL="9525" marR="9525" marT="9525" anchor="b">
                    <a:lnT w="12700" cap="flat" cmpd="sng" algn="ctr">
                      <a:solidFill>
                        <a:schemeClr val="tx1"/>
                      </a:solidFill>
                      <a:prstDash val="solid"/>
                      <a:round/>
                      <a:headEnd type="none" w="med" len="med"/>
                      <a:tailEnd type="none" w="med" len="med"/>
                    </a:lnT>
                    <a:lnB>
                      <a:noFill/>
                    </a:lnB>
                  </a:tcPr>
                </a:tc>
                <a:tc>
                  <a:txBody>
                    <a:bodyPr/>
                    <a:lstStyle/>
                    <a:p>
                      <a:pPr algn="r" fontAlgn="b"/>
                      <a:r>
                        <a:rPr lang="en-US" sz="1600" b="0" i="0" u="none" strike="noStrike" dirty="0">
                          <a:solidFill>
                            <a:srgbClr val="000000"/>
                          </a:solidFill>
                          <a:effectLst/>
                          <a:latin typeface="+mj-lt"/>
                        </a:rPr>
                        <a:t>76,780</a:t>
                      </a:r>
                    </a:p>
                  </a:txBody>
                  <a:tcPr marL="9525" marR="9525" marT="9525" anchor="b">
                    <a:lnT w="12700" cap="flat" cmpd="sng" algn="ctr">
                      <a:solidFill>
                        <a:schemeClr val="tx1"/>
                      </a:solidFill>
                      <a:prstDash val="solid"/>
                      <a:round/>
                      <a:headEnd type="none" w="med" len="med"/>
                      <a:tailEnd type="none" w="med" len="med"/>
                    </a:lnT>
                    <a:lnB>
                      <a:noFill/>
                    </a:lnB>
                  </a:tcPr>
                </a:tc>
                <a:tc>
                  <a:txBody>
                    <a:bodyPr/>
                    <a:lstStyle/>
                    <a:p>
                      <a:pPr algn="r" fontAlgn="b"/>
                      <a:r>
                        <a:rPr lang="en-US" sz="1600" b="0" i="0" u="none" strike="noStrike" dirty="0">
                          <a:solidFill>
                            <a:srgbClr val="000000"/>
                          </a:solidFill>
                          <a:effectLst/>
                          <a:latin typeface="+mj-lt"/>
                        </a:rPr>
                        <a:t>1,187</a:t>
                      </a:r>
                    </a:p>
                  </a:txBody>
                  <a:tcPr marL="9525" marR="9525" marT="9525" anchor="b">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1725241108"/>
                  </a:ext>
                </a:extLst>
              </a:tr>
              <a:tr h="293977">
                <a:tc>
                  <a:txBody>
                    <a:bodyPr/>
                    <a:lstStyle/>
                    <a:p>
                      <a:pPr algn="l" fontAlgn="b"/>
                      <a:r>
                        <a:rPr lang="en-US" sz="1600" b="0" i="0" u="none" strike="noStrike" dirty="0">
                          <a:solidFill>
                            <a:srgbClr val="000000"/>
                          </a:solidFill>
                          <a:effectLst/>
                          <a:latin typeface="+mj-lt"/>
                        </a:rPr>
                        <a:t>Number of Devices</a:t>
                      </a:r>
                    </a:p>
                  </a:txBody>
                  <a:tcPr marL="9525" marR="9525" marT="9525"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b"/>
                      <a:r>
                        <a:rPr lang="en-US" sz="1600" b="0" i="0" u="none" strike="noStrike" dirty="0">
                          <a:solidFill>
                            <a:srgbClr val="000000"/>
                          </a:solidFill>
                          <a:effectLst/>
                          <a:latin typeface="+mj-lt"/>
                        </a:rPr>
                        <a:t>17,545</a:t>
                      </a:r>
                    </a:p>
                  </a:txBody>
                  <a:tcPr marL="9525" marR="9525" marT="9525"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b"/>
                      <a:r>
                        <a:rPr lang="en-US" sz="1600" b="0" i="0" u="none" strike="noStrike" dirty="0">
                          <a:solidFill>
                            <a:srgbClr val="000000"/>
                          </a:solidFill>
                          <a:effectLst/>
                          <a:latin typeface="+mj-lt"/>
                        </a:rPr>
                        <a:t>222</a:t>
                      </a:r>
                    </a:p>
                  </a:txBody>
                  <a:tcPr marL="9525" marR="9525" marT="9525"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625895154"/>
                  </a:ext>
                </a:extLst>
              </a:tr>
              <a:tr h="293977">
                <a:tc>
                  <a:txBody>
                    <a:bodyPr/>
                    <a:lstStyle/>
                    <a:p>
                      <a:pPr algn="l" fontAlgn="b"/>
                      <a:r>
                        <a:rPr lang="en-US" sz="1600" b="0" i="0" u="none" strike="noStrike" dirty="0">
                          <a:solidFill>
                            <a:srgbClr val="000000"/>
                          </a:solidFill>
                          <a:effectLst/>
                          <a:latin typeface="+mj-lt"/>
                        </a:rPr>
                        <a:t>Trips per Device</a:t>
                      </a:r>
                    </a:p>
                  </a:txBody>
                  <a:tcPr marL="9525" marR="9525" marT="9525"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600" b="0" i="0" u="none" strike="noStrike" dirty="0">
                          <a:solidFill>
                            <a:srgbClr val="000000"/>
                          </a:solidFill>
                          <a:effectLst/>
                          <a:highlight>
                            <a:srgbClr val="FFFF00"/>
                          </a:highlight>
                          <a:latin typeface="+mj-lt"/>
                        </a:rPr>
                        <a:t>4.38</a:t>
                      </a:r>
                    </a:p>
                  </a:txBody>
                  <a:tcPr marL="9525" marR="9525" marT="9525"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600" b="0" i="0" u="none" strike="noStrike" dirty="0">
                          <a:solidFill>
                            <a:srgbClr val="000000"/>
                          </a:solidFill>
                          <a:effectLst/>
                          <a:highlight>
                            <a:srgbClr val="FFFF00"/>
                          </a:highlight>
                          <a:latin typeface="+mj-lt"/>
                        </a:rPr>
                        <a:t>5.34</a:t>
                      </a:r>
                    </a:p>
                  </a:txBody>
                  <a:tcPr marL="9525" marR="9525" marT="9525"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40008180"/>
                  </a:ext>
                </a:extLst>
              </a:tr>
              <a:tr h="293977">
                <a:tc>
                  <a:txBody>
                    <a:bodyPr/>
                    <a:lstStyle/>
                    <a:p>
                      <a:pPr algn="l" fontAlgn="b"/>
                      <a:r>
                        <a:rPr lang="en-US" sz="1600" u="none" strike="noStrike" dirty="0">
                          <a:effectLst/>
                          <a:latin typeface="+mj-lt"/>
                        </a:rPr>
                        <a:t>Median Distance</a:t>
                      </a:r>
                      <a:endParaRPr lang="en-US" sz="1600" b="0" i="0" u="none" strike="noStrike" dirty="0">
                        <a:solidFill>
                          <a:srgbClr val="000000"/>
                        </a:solidFill>
                        <a:effectLst/>
                        <a:latin typeface="+mj-lt"/>
                      </a:endParaRPr>
                    </a:p>
                  </a:txBody>
                  <a:tcPr marL="9525" marR="9525" marT="9525"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lumMod val="85000"/>
                      </a:schemeClr>
                    </a:solidFill>
                  </a:tcPr>
                </a:tc>
                <a:tc>
                  <a:txBody>
                    <a:bodyPr/>
                    <a:lstStyle/>
                    <a:p>
                      <a:pPr algn="r" fontAlgn="b"/>
                      <a:r>
                        <a:rPr lang="en-US" sz="1600" b="0" i="0" u="none" strike="noStrike" dirty="0">
                          <a:solidFill>
                            <a:srgbClr val="000000"/>
                          </a:solidFill>
                          <a:effectLst/>
                          <a:latin typeface="+mj-lt"/>
                        </a:rPr>
                        <a:t>3,462 m</a:t>
                      </a:r>
                    </a:p>
                  </a:txBody>
                  <a:tcPr marL="9525" marR="9525" marT="9525"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lumMod val="85000"/>
                      </a:schemeClr>
                    </a:solidFill>
                  </a:tcPr>
                </a:tc>
                <a:tc>
                  <a:txBody>
                    <a:bodyPr/>
                    <a:lstStyle/>
                    <a:p>
                      <a:pPr algn="r" fontAlgn="b"/>
                      <a:r>
                        <a:rPr lang="en-US" sz="1600" b="0" i="0" u="none" strike="noStrike" dirty="0">
                          <a:solidFill>
                            <a:srgbClr val="000000"/>
                          </a:solidFill>
                          <a:effectLst/>
                          <a:latin typeface="+mj-lt"/>
                        </a:rPr>
                        <a:t>4,208 m</a:t>
                      </a:r>
                    </a:p>
                  </a:txBody>
                  <a:tcPr marL="9525" marR="9525" marT="9525"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925552173"/>
                  </a:ext>
                </a:extLst>
              </a:tr>
              <a:tr h="293977">
                <a:tc>
                  <a:txBody>
                    <a:bodyPr/>
                    <a:lstStyle/>
                    <a:p>
                      <a:pPr algn="l" fontAlgn="b"/>
                      <a:r>
                        <a:rPr lang="en-US" sz="1600" b="0" i="0" u="none" strike="noStrike" dirty="0">
                          <a:solidFill>
                            <a:srgbClr val="000000"/>
                          </a:solidFill>
                          <a:effectLst/>
                          <a:latin typeface="+mj-lt"/>
                        </a:rPr>
                        <a:t>Mean Distance</a:t>
                      </a:r>
                    </a:p>
                  </a:txBody>
                  <a:tcPr marL="9525" marR="9525" marT="9525"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600" b="0" i="0" u="none" strike="noStrike" dirty="0">
                          <a:solidFill>
                            <a:srgbClr val="000000"/>
                          </a:solidFill>
                          <a:effectLst/>
                          <a:latin typeface="+mj-lt"/>
                        </a:rPr>
                        <a:t>11,324 m</a:t>
                      </a:r>
                    </a:p>
                  </a:txBody>
                  <a:tcPr marL="9525" marR="9525" marT="9525"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600" b="0" i="0" u="none" strike="noStrike" dirty="0">
                          <a:solidFill>
                            <a:srgbClr val="000000"/>
                          </a:solidFill>
                          <a:effectLst/>
                          <a:latin typeface="+mj-lt"/>
                        </a:rPr>
                        <a:t>10,354 m</a:t>
                      </a:r>
                    </a:p>
                  </a:txBody>
                  <a:tcPr marL="9525" marR="9525" marT="9525"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06762220"/>
                  </a:ext>
                </a:extLst>
              </a:tr>
              <a:tr h="293977">
                <a:tc gridSpan="3">
                  <a:txBody>
                    <a:bodyPr/>
                    <a:lstStyle/>
                    <a:p>
                      <a:pPr algn="l" fontAlgn="b"/>
                      <a:r>
                        <a:rPr lang="en-US" sz="1200" b="0" i="1" u="none" strike="noStrike" dirty="0">
                          <a:solidFill>
                            <a:srgbClr val="000000"/>
                          </a:solidFill>
                          <a:effectLst/>
                          <a:latin typeface="+mj-lt"/>
                        </a:rPr>
                        <a:t>*includes incomplete data not delivered to ODOT</a:t>
                      </a:r>
                    </a:p>
                  </a:txBody>
                  <a:tcPr marL="9525" marR="9525" marT="9525"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r" fontAlgn="b"/>
                      <a:endParaRPr lang="en-US" sz="1400" b="0" i="0" u="none" strike="noStrike" dirty="0">
                        <a:solidFill>
                          <a:srgbClr val="000000"/>
                        </a:solidFill>
                        <a:effectLst/>
                        <a:latin typeface="+mj-lt"/>
                      </a:endParaRPr>
                    </a:p>
                  </a:txBody>
                  <a:tcPr marL="9525" marR="9525" marT="9525"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r" fontAlgn="b"/>
                      <a:endParaRPr lang="en-US" sz="1400" b="0" i="0" u="none" strike="noStrike" dirty="0">
                        <a:solidFill>
                          <a:srgbClr val="000000"/>
                        </a:solidFill>
                        <a:effectLst/>
                        <a:latin typeface="+mj-lt"/>
                      </a:endParaRPr>
                    </a:p>
                  </a:txBody>
                  <a:tcPr marL="9525" marR="9525" marT="9525"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13504311"/>
                  </a:ext>
                </a:extLst>
              </a:tr>
            </a:tbl>
          </a:graphicData>
        </a:graphic>
      </p:graphicFrame>
      <p:sp>
        <p:nvSpPr>
          <p:cNvPr id="11" name="Rectangle 10">
            <a:extLst>
              <a:ext uri="{FF2B5EF4-FFF2-40B4-BE49-F238E27FC236}">
                <a16:creationId xmlns:a16="http://schemas.microsoft.com/office/drawing/2014/main" id="{29093A31-AAD0-4911-A0EF-5C93266D37FF}"/>
              </a:ext>
            </a:extLst>
          </p:cNvPr>
          <p:cNvSpPr/>
          <p:nvPr/>
        </p:nvSpPr>
        <p:spPr>
          <a:xfrm>
            <a:off x="762000" y="1647649"/>
            <a:ext cx="7794117" cy="1015663"/>
          </a:xfrm>
          <a:prstGeom prst="rect">
            <a:avLst/>
          </a:prstGeom>
        </p:spPr>
        <p:txBody>
          <a:bodyPr wrap="square">
            <a:spAutoFit/>
          </a:bodyPr>
          <a:lstStyle/>
          <a:p>
            <a:pPr fontAlgn="b"/>
            <a:r>
              <a:rPr lang="en-US" sz="2000" b="1" dirty="0">
                <a:solidFill>
                  <a:srgbClr val="000000"/>
                </a:solidFill>
                <a:latin typeface="+mj-lt"/>
              </a:rPr>
              <a:t>Summary of trip data from a Wednesday in April 2017, based on initial trip inference algorithm, compared to unweighted rMove data from the same day</a:t>
            </a:r>
          </a:p>
        </p:txBody>
      </p:sp>
      <p:sp>
        <p:nvSpPr>
          <p:cNvPr id="3" name="Oval 2">
            <a:extLst>
              <a:ext uri="{FF2B5EF4-FFF2-40B4-BE49-F238E27FC236}">
                <a16:creationId xmlns:a16="http://schemas.microsoft.com/office/drawing/2014/main" id="{BA68D4AC-F2D1-4193-AA26-0616D2553599}"/>
              </a:ext>
            </a:extLst>
          </p:cNvPr>
          <p:cNvSpPr/>
          <p:nvPr/>
        </p:nvSpPr>
        <p:spPr>
          <a:xfrm>
            <a:off x="4419600" y="4267200"/>
            <a:ext cx="2276421" cy="457200"/>
          </a:xfrm>
          <a:prstGeom prst="ellipse">
            <a:avLst/>
          </a:prstGeom>
          <a:noFill/>
          <a:ln w="38100">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hought Bubble: Cloud 3">
            <a:extLst>
              <a:ext uri="{FF2B5EF4-FFF2-40B4-BE49-F238E27FC236}">
                <a16:creationId xmlns:a16="http://schemas.microsoft.com/office/drawing/2014/main" id="{92D8842A-0462-4546-B8F8-C3EF2B3501D0}"/>
              </a:ext>
            </a:extLst>
          </p:cNvPr>
          <p:cNvSpPr/>
          <p:nvPr/>
        </p:nvSpPr>
        <p:spPr>
          <a:xfrm>
            <a:off x="6829281" y="2600606"/>
            <a:ext cx="2286000" cy="1524000"/>
          </a:xfrm>
          <a:prstGeom prst="cloudCallout">
            <a:avLst>
              <a:gd name="adj1" fmla="val -54401"/>
              <a:gd name="adj2" fmla="val 65515"/>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What are the 20% missing from LBS?</a:t>
            </a:r>
          </a:p>
        </p:txBody>
      </p:sp>
    </p:spTree>
    <p:extLst>
      <p:ext uri="{BB962C8B-B14F-4D97-AF65-F5344CB8AC3E}">
        <p14:creationId xmlns:p14="http://schemas.microsoft.com/office/powerpoint/2010/main" val="26451713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666" y="457200"/>
            <a:ext cx="8094133" cy="714473"/>
          </a:xfrm>
        </p:spPr>
        <p:txBody>
          <a:bodyPr>
            <a:normAutofit/>
          </a:bodyPr>
          <a:lstStyle/>
          <a:p>
            <a:r>
              <a:rPr lang="en-US" dirty="0"/>
              <a:t>Trip Length Frequency</a:t>
            </a:r>
          </a:p>
        </p:txBody>
      </p:sp>
      <p:sp>
        <p:nvSpPr>
          <p:cNvPr id="11" name="Rectangle 10">
            <a:extLst>
              <a:ext uri="{FF2B5EF4-FFF2-40B4-BE49-F238E27FC236}">
                <a16:creationId xmlns:a16="http://schemas.microsoft.com/office/drawing/2014/main" id="{29093A31-AAD0-4911-A0EF-5C93266D37FF}"/>
              </a:ext>
            </a:extLst>
          </p:cNvPr>
          <p:cNvSpPr/>
          <p:nvPr/>
        </p:nvSpPr>
        <p:spPr>
          <a:xfrm>
            <a:off x="762000" y="1524000"/>
            <a:ext cx="7794117" cy="707886"/>
          </a:xfrm>
          <a:prstGeom prst="rect">
            <a:avLst/>
          </a:prstGeom>
        </p:spPr>
        <p:txBody>
          <a:bodyPr wrap="square">
            <a:spAutoFit/>
          </a:bodyPr>
          <a:lstStyle/>
          <a:p>
            <a:pPr fontAlgn="b"/>
            <a:r>
              <a:rPr lang="en-US" sz="2000" b="1" dirty="0">
                <a:solidFill>
                  <a:srgbClr val="000000"/>
                </a:solidFill>
                <a:latin typeface="+mj-lt"/>
              </a:rPr>
              <a:t>Comparison of Trip Duration shows longer trips make up a larger portion of the </a:t>
            </a:r>
            <a:r>
              <a:rPr lang="en-US" sz="2000" b="1" dirty="0" err="1">
                <a:solidFill>
                  <a:srgbClr val="000000"/>
                </a:solidFill>
                <a:latin typeface="+mj-lt"/>
              </a:rPr>
              <a:t>Cuebiq</a:t>
            </a:r>
            <a:r>
              <a:rPr lang="en-US" sz="2000" b="1" dirty="0">
                <a:solidFill>
                  <a:srgbClr val="000000"/>
                </a:solidFill>
                <a:latin typeface="+mj-lt"/>
              </a:rPr>
              <a:t> data than shorter trips</a:t>
            </a:r>
          </a:p>
        </p:txBody>
      </p:sp>
      <p:pic>
        <p:nvPicPr>
          <p:cNvPr id="5" name="Picture 4">
            <a:extLst>
              <a:ext uri="{FF2B5EF4-FFF2-40B4-BE49-F238E27FC236}">
                <a16:creationId xmlns:a16="http://schemas.microsoft.com/office/drawing/2014/main" id="{5F73B76F-F8F2-408D-ADA0-409E2D53C9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040" y="2514600"/>
            <a:ext cx="7435383" cy="3569289"/>
          </a:xfrm>
          <a:prstGeom prst="rect">
            <a:avLst/>
          </a:prstGeom>
        </p:spPr>
      </p:pic>
      <p:pic>
        <p:nvPicPr>
          <p:cNvPr id="6" name="Picture 5" descr="This image shows the TMIP logo and tagline, &quot;Better Methods. Better Outcomes.&quot;" title="TMIP Logo and Tagline">
            <a:extLst>
              <a:ext uri="{FF2B5EF4-FFF2-40B4-BE49-F238E27FC236}">
                <a16:creationId xmlns:a16="http://schemas.microsoft.com/office/drawing/2014/main" id="{388EAD01-307D-4C17-9332-021DEE4DCB3B}"/>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3276600" y="6324600"/>
            <a:ext cx="2482163" cy="58624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484027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666" y="457200"/>
            <a:ext cx="8094133" cy="714473"/>
          </a:xfrm>
        </p:spPr>
        <p:txBody>
          <a:bodyPr>
            <a:normAutofit/>
          </a:bodyPr>
          <a:lstStyle/>
          <a:p>
            <a:r>
              <a:rPr lang="en-US" dirty="0"/>
              <a:t>Trip Length Frequency (Detail)</a:t>
            </a:r>
          </a:p>
        </p:txBody>
      </p:sp>
      <p:sp>
        <p:nvSpPr>
          <p:cNvPr id="11" name="Rectangle 10">
            <a:extLst>
              <a:ext uri="{FF2B5EF4-FFF2-40B4-BE49-F238E27FC236}">
                <a16:creationId xmlns:a16="http://schemas.microsoft.com/office/drawing/2014/main" id="{29093A31-AAD0-4911-A0EF-5C93266D37FF}"/>
              </a:ext>
            </a:extLst>
          </p:cNvPr>
          <p:cNvSpPr/>
          <p:nvPr/>
        </p:nvSpPr>
        <p:spPr>
          <a:xfrm>
            <a:off x="762000" y="1524000"/>
            <a:ext cx="7794117" cy="707886"/>
          </a:xfrm>
          <a:prstGeom prst="rect">
            <a:avLst/>
          </a:prstGeom>
        </p:spPr>
        <p:txBody>
          <a:bodyPr wrap="square">
            <a:spAutoFit/>
          </a:bodyPr>
          <a:lstStyle/>
          <a:p>
            <a:pPr fontAlgn="b"/>
            <a:r>
              <a:rPr lang="en-US" sz="2000" b="1" dirty="0">
                <a:solidFill>
                  <a:srgbClr val="000000"/>
                </a:solidFill>
                <a:latin typeface="+mj-lt"/>
              </a:rPr>
              <a:t>Comparison of Trip Duration shows longer trips make up a larger portion of the </a:t>
            </a:r>
            <a:r>
              <a:rPr lang="en-US" sz="2000" b="1" dirty="0" err="1">
                <a:solidFill>
                  <a:srgbClr val="000000"/>
                </a:solidFill>
                <a:latin typeface="+mj-lt"/>
              </a:rPr>
              <a:t>Cuebiq</a:t>
            </a:r>
            <a:r>
              <a:rPr lang="en-US" sz="2000" b="1" dirty="0">
                <a:solidFill>
                  <a:srgbClr val="000000"/>
                </a:solidFill>
                <a:latin typeface="+mj-lt"/>
              </a:rPr>
              <a:t> data than shorter trips</a:t>
            </a:r>
          </a:p>
        </p:txBody>
      </p:sp>
      <p:pic>
        <p:nvPicPr>
          <p:cNvPr id="3" name="Picture 2">
            <a:extLst>
              <a:ext uri="{FF2B5EF4-FFF2-40B4-BE49-F238E27FC236}">
                <a16:creationId xmlns:a16="http://schemas.microsoft.com/office/drawing/2014/main" id="{16AB2445-30B8-4A08-9FBF-5F6A270ACB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159" y="2362200"/>
            <a:ext cx="7861145" cy="3773672"/>
          </a:xfrm>
          <a:prstGeom prst="rect">
            <a:avLst/>
          </a:prstGeom>
        </p:spPr>
      </p:pic>
      <p:pic>
        <p:nvPicPr>
          <p:cNvPr id="5" name="Picture 4" descr="This image shows the TMIP logo and tagline, &quot;Better Methods. Better Outcomes.&quot;" title="TMIP Logo and Tagline">
            <a:extLst>
              <a:ext uri="{FF2B5EF4-FFF2-40B4-BE49-F238E27FC236}">
                <a16:creationId xmlns:a16="http://schemas.microsoft.com/office/drawing/2014/main" id="{DB9A1013-1CF3-4688-B8CC-0111009A54B1}"/>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3276600" y="6324600"/>
            <a:ext cx="2482163" cy="58624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30778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666" y="457200"/>
            <a:ext cx="8094133" cy="714473"/>
          </a:xfrm>
        </p:spPr>
        <p:txBody>
          <a:bodyPr>
            <a:normAutofit/>
          </a:bodyPr>
          <a:lstStyle/>
          <a:p>
            <a:r>
              <a:rPr lang="en-US" dirty="0"/>
              <a:t>Geographic Coverage by Tract</a:t>
            </a:r>
          </a:p>
        </p:txBody>
      </p:sp>
      <p:sp>
        <p:nvSpPr>
          <p:cNvPr id="11" name="Rectangle 10">
            <a:extLst>
              <a:ext uri="{FF2B5EF4-FFF2-40B4-BE49-F238E27FC236}">
                <a16:creationId xmlns:a16="http://schemas.microsoft.com/office/drawing/2014/main" id="{29093A31-AAD0-4911-A0EF-5C93266D37FF}"/>
              </a:ext>
            </a:extLst>
          </p:cNvPr>
          <p:cNvSpPr/>
          <p:nvPr/>
        </p:nvSpPr>
        <p:spPr>
          <a:xfrm>
            <a:off x="742673" y="1295400"/>
            <a:ext cx="7794117" cy="707886"/>
          </a:xfrm>
          <a:prstGeom prst="rect">
            <a:avLst/>
          </a:prstGeom>
        </p:spPr>
        <p:txBody>
          <a:bodyPr wrap="square">
            <a:spAutoFit/>
          </a:bodyPr>
          <a:lstStyle/>
          <a:p>
            <a:pPr fontAlgn="b"/>
            <a:r>
              <a:rPr lang="en-US" sz="2000" b="1" dirty="0">
                <a:solidFill>
                  <a:srgbClr val="000000"/>
                </a:solidFill>
                <a:latin typeface="+mj-lt"/>
              </a:rPr>
              <a:t>From a single day, </a:t>
            </a:r>
            <a:r>
              <a:rPr lang="en-US" sz="2000" b="1" dirty="0" err="1">
                <a:solidFill>
                  <a:srgbClr val="000000"/>
                </a:solidFill>
                <a:latin typeface="+mj-lt"/>
              </a:rPr>
              <a:t>Cuebiq</a:t>
            </a:r>
            <a:r>
              <a:rPr lang="en-US" sz="2000" b="1" dirty="0">
                <a:solidFill>
                  <a:srgbClr val="000000"/>
                </a:solidFill>
                <a:latin typeface="+mj-lt"/>
              </a:rPr>
              <a:t> data has observations for every tract; </a:t>
            </a:r>
            <a:r>
              <a:rPr lang="en-US" sz="2000" b="1" dirty="0" err="1">
                <a:solidFill>
                  <a:srgbClr val="000000"/>
                </a:solidFill>
                <a:latin typeface="+mj-lt"/>
              </a:rPr>
              <a:t>rMove</a:t>
            </a:r>
            <a:r>
              <a:rPr lang="en-US" sz="2000" b="1" dirty="0">
                <a:solidFill>
                  <a:srgbClr val="000000"/>
                </a:solidFill>
                <a:latin typeface="+mj-lt"/>
              </a:rPr>
              <a:t> is missing a non-trivial portion, especially rural</a:t>
            </a:r>
          </a:p>
        </p:txBody>
      </p:sp>
      <p:pic>
        <p:nvPicPr>
          <p:cNvPr id="4" name="Picture 3">
            <a:extLst>
              <a:ext uri="{FF2B5EF4-FFF2-40B4-BE49-F238E27FC236}">
                <a16:creationId xmlns:a16="http://schemas.microsoft.com/office/drawing/2014/main" id="{2D85D466-D691-4F94-B525-F8C611BC7C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7379" y="2127013"/>
            <a:ext cx="6464704" cy="4210084"/>
          </a:xfrm>
          <a:prstGeom prst="rect">
            <a:avLst/>
          </a:prstGeom>
        </p:spPr>
      </p:pic>
      <p:pic>
        <p:nvPicPr>
          <p:cNvPr id="5" name="Picture 4" descr="This image shows the TMIP logo and tagline, &quot;Better Methods. Better Outcomes.&quot;" title="TMIP Logo and Tagline">
            <a:extLst>
              <a:ext uri="{FF2B5EF4-FFF2-40B4-BE49-F238E27FC236}">
                <a16:creationId xmlns:a16="http://schemas.microsoft.com/office/drawing/2014/main" id="{73891FF6-A73D-471F-9539-6CD76993D08E}"/>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3276600" y="6324600"/>
            <a:ext cx="2482163" cy="58624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323080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666" y="457200"/>
            <a:ext cx="8094133" cy="714473"/>
          </a:xfrm>
        </p:spPr>
        <p:txBody>
          <a:bodyPr>
            <a:normAutofit/>
          </a:bodyPr>
          <a:lstStyle/>
          <a:p>
            <a:r>
              <a:rPr lang="en-US" dirty="0"/>
              <a:t>Maps of “Matched” User Locations</a:t>
            </a:r>
          </a:p>
        </p:txBody>
      </p:sp>
      <p:sp>
        <p:nvSpPr>
          <p:cNvPr id="8" name="Text Placeholder 6"/>
          <p:cNvSpPr>
            <a:spLocks noGrp="1"/>
          </p:cNvSpPr>
          <p:nvPr>
            <p:ph type="body" sz="quarter" idx="4294967295"/>
          </p:nvPr>
        </p:nvSpPr>
        <p:spPr>
          <a:xfrm>
            <a:off x="618792" y="5334000"/>
            <a:ext cx="8220408" cy="990600"/>
          </a:xfrm>
          <a:prstGeom prst="rect">
            <a:avLst/>
          </a:prstGeom>
        </p:spPr>
        <p:txBody>
          <a:bodyPr/>
          <a:lstStyle/>
          <a:p>
            <a:pPr marL="233363" lvl="1" indent="-233363">
              <a:spcBef>
                <a:spcPts val="1200"/>
              </a:spcBef>
              <a:buFont typeface="Arial" panose="020B0604020202020204" pitchFamily="34" charset="0"/>
              <a:buChar char="•"/>
            </a:pPr>
            <a:r>
              <a:rPr lang="en-US" sz="2400" dirty="0">
                <a:solidFill>
                  <a:srgbClr val="262626"/>
                </a:solidFill>
              </a:rPr>
              <a:t>Locations on a Wednesday in April for “matched” users between ODOT study and </a:t>
            </a:r>
            <a:r>
              <a:rPr lang="en-US" sz="2400" dirty="0" err="1">
                <a:solidFill>
                  <a:srgbClr val="262626"/>
                </a:solidFill>
              </a:rPr>
              <a:t>Cuebiq</a:t>
            </a:r>
            <a:r>
              <a:rPr lang="en-US" sz="2400" dirty="0">
                <a:solidFill>
                  <a:srgbClr val="262626"/>
                </a:solidFill>
              </a:rPr>
              <a:t> Ohio data</a:t>
            </a:r>
          </a:p>
        </p:txBody>
      </p:sp>
      <p:pic>
        <p:nvPicPr>
          <p:cNvPr id="6" name="Picture 5">
            <a:extLst>
              <a:ext uri="{FF2B5EF4-FFF2-40B4-BE49-F238E27FC236}">
                <a16:creationId xmlns:a16="http://schemas.microsoft.com/office/drawing/2014/main" id="{3AE02F3F-D90B-46D1-97C1-CA53B4A442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1155" y="1508987"/>
            <a:ext cx="3795114" cy="3553711"/>
          </a:xfrm>
          <a:prstGeom prst="rect">
            <a:avLst/>
          </a:prstGeom>
        </p:spPr>
      </p:pic>
      <p:sp>
        <p:nvSpPr>
          <p:cNvPr id="7" name="TextBox 6">
            <a:extLst>
              <a:ext uri="{FF2B5EF4-FFF2-40B4-BE49-F238E27FC236}">
                <a16:creationId xmlns:a16="http://schemas.microsoft.com/office/drawing/2014/main" id="{004DD008-0EF6-4B2B-91CD-EA2BC4C86B2F}"/>
              </a:ext>
            </a:extLst>
          </p:cNvPr>
          <p:cNvSpPr txBox="1"/>
          <p:nvPr/>
        </p:nvSpPr>
        <p:spPr>
          <a:xfrm>
            <a:off x="3845253" y="3124200"/>
            <a:ext cx="1767486" cy="584775"/>
          </a:xfrm>
          <a:prstGeom prst="rect">
            <a:avLst/>
          </a:prstGeom>
          <a:noFill/>
        </p:spPr>
        <p:txBody>
          <a:bodyPr wrap="square" rtlCol="0">
            <a:spAutoFit/>
          </a:bodyPr>
          <a:lstStyle/>
          <a:p>
            <a:r>
              <a:rPr lang="en-US" sz="1600" b="1" dirty="0"/>
              <a:t>rMove</a:t>
            </a:r>
            <a:r>
              <a:rPr lang="en-US" sz="1600" dirty="0">
                <a:solidFill>
                  <a:schemeClr val="tx1">
                    <a:lumMod val="50000"/>
                    <a:lumOff val="50000"/>
                  </a:schemeClr>
                </a:solidFill>
              </a:rPr>
              <a:t> locations </a:t>
            </a:r>
          </a:p>
          <a:p>
            <a:r>
              <a:rPr lang="en-US" sz="1600" b="1" dirty="0" err="1">
                <a:solidFill>
                  <a:srgbClr val="FF0000"/>
                </a:solidFill>
              </a:rPr>
              <a:t>Cuebiq</a:t>
            </a:r>
            <a:r>
              <a:rPr lang="en-US" sz="1600" b="1" dirty="0">
                <a:solidFill>
                  <a:srgbClr val="FF0000"/>
                </a:solidFill>
              </a:rPr>
              <a:t> </a:t>
            </a:r>
            <a:r>
              <a:rPr lang="en-US" sz="1600" dirty="0">
                <a:solidFill>
                  <a:schemeClr val="tx1">
                    <a:lumMod val="50000"/>
                    <a:lumOff val="50000"/>
                  </a:schemeClr>
                </a:solidFill>
              </a:rPr>
              <a:t>locations</a:t>
            </a:r>
          </a:p>
        </p:txBody>
      </p:sp>
      <p:pic>
        <p:nvPicPr>
          <p:cNvPr id="9" name="Picture 8">
            <a:extLst>
              <a:ext uri="{FF2B5EF4-FFF2-40B4-BE49-F238E27FC236}">
                <a16:creationId xmlns:a16="http://schemas.microsoft.com/office/drawing/2014/main" id="{0855A784-E2BE-4998-8FAA-7CBCE7C7CF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562600" y="1538296"/>
            <a:ext cx="3542517" cy="3524402"/>
          </a:xfrm>
          <a:prstGeom prst="rect">
            <a:avLst/>
          </a:prstGeom>
        </p:spPr>
      </p:pic>
    </p:spTree>
    <p:extLst>
      <p:ext uri="{BB962C8B-B14F-4D97-AF65-F5344CB8AC3E}">
        <p14:creationId xmlns:p14="http://schemas.microsoft.com/office/powerpoint/2010/main" val="20390649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666" y="457200"/>
            <a:ext cx="8094133" cy="714473"/>
          </a:xfrm>
        </p:spPr>
        <p:txBody>
          <a:bodyPr>
            <a:normAutofit/>
          </a:bodyPr>
          <a:lstStyle/>
          <a:p>
            <a:r>
              <a:rPr lang="en-US" dirty="0"/>
              <a:t>Income Bias</a:t>
            </a:r>
          </a:p>
        </p:txBody>
      </p:sp>
      <p:sp>
        <p:nvSpPr>
          <p:cNvPr id="11" name="Rectangle 10">
            <a:extLst>
              <a:ext uri="{FF2B5EF4-FFF2-40B4-BE49-F238E27FC236}">
                <a16:creationId xmlns:a16="http://schemas.microsoft.com/office/drawing/2014/main" id="{29093A31-AAD0-4911-A0EF-5C93266D37FF}"/>
              </a:ext>
            </a:extLst>
          </p:cNvPr>
          <p:cNvSpPr/>
          <p:nvPr/>
        </p:nvSpPr>
        <p:spPr>
          <a:xfrm>
            <a:off x="742673" y="1295400"/>
            <a:ext cx="7794117" cy="400110"/>
          </a:xfrm>
          <a:prstGeom prst="rect">
            <a:avLst/>
          </a:prstGeom>
        </p:spPr>
        <p:txBody>
          <a:bodyPr wrap="square">
            <a:spAutoFit/>
          </a:bodyPr>
          <a:lstStyle/>
          <a:p>
            <a:pPr fontAlgn="b"/>
            <a:r>
              <a:rPr lang="en-US" sz="2000" b="1" dirty="0">
                <a:solidFill>
                  <a:srgbClr val="000000"/>
                </a:solidFill>
                <a:latin typeface="+mj-lt"/>
              </a:rPr>
              <a:t>Matched </a:t>
            </a:r>
            <a:r>
              <a:rPr lang="en-US" sz="2000" b="1" dirty="0" err="1">
                <a:solidFill>
                  <a:srgbClr val="000000"/>
                </a:solidFill>
                <a:latin typeface="+mj-lt"/>
              </a:rPr>
              <a:t>Cuebiq</a:t>
            </a:r>
            <a:r>
              <a:rPr lang="en-US" sz="2000" b="1" dirty="0">
                <a:solidFill>
                  <a:srgbClr val="000000"/>
                </a:solidFill>
                <a:latin typeface="+mj-lt"/>
              </a:rPr>
              <a:t> users under-represent $50-100k households</a:t>
            </a:r>
          </a:p>
        </p:txBody>
      </p:sp>
      <p:pic>
        <p:nvPicPr>
          <p:cNvPr id="3" name="Picture 2">
            <a:extLst>
              <a:ext uri="{FF2B5EF4-FFF2-40B4-BE49-F238E27FC236}">
                <a16:creationId xmlns:a16="http://schemas.microsoft.com/office/drawing/2014/main" id="{224778FA-BF01-4C1A-9531-7CFADBF41B6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455"/>
          <a:stretch/>
        </p:blipFill>
        <p:spPr>
          <a:xfrm>
            <a:off x="657128" y="2286000"/>
            <a:ext cx="7965206" cy="3877286"/>
          </a:xfrm>
          <a:prstGeom prst="rect">
            <a:avLst/>
          </a:prstGeom>
        </p:spPr>
      </p:pic>
      <p:pic>
        <p:nvPicPr>
          <p:cNvPr id="5" name="Picture 4" descr="This image shows the TMIP logo and tagline, &quot;Better Methods. Better Outcomes.&quot;" title="TMIP Logo and Tagline">
            <a:extLst>
              <a:ext uri="{FF2B5EF4-FFF2-40B4-BE49-F238E27FC236}">
                <a16:creationId xmlns:a16="http://schemas.microsoft.com/office/drawing/2014/main" id="{CF6CD9C3-2594-4229-88A2-09F9455CB598}"/>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3276600" y="6324600"/>
            <a:ext cx="2482163" cy="58624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788254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666" y="457200"/>
            <a:ext cx="8094133" cy="714473"/>
          </a:xfrm>
        </p:spPr>
        <p:txBody>
          <a:bodyPr>
            <a:normAutofit/>
          </a:bodyPr>
          <a:lstStyle/>
          <a:p>
            <a:r>
              <a:rPr lang="en-US" dirty="0"/>
              <a:t>Age Bias</a:t>
            </a:r>
          </a:p>
        </p:txBody>
      </p:sp>
      <p:sp>
        <p:nvSpPr>
          <p:cNvPr id="11" name="Rectangle 10">
            <a:extLst>
              <a:ext uri="{FF2B5EF4-FFF2-40B4-BE49-F238E27FC236}">
                <a16:creationId xmlns:a16="http://schemas.microsoft.com/office/drawing/2014/main" id="{29093A31-AAD0-4911-A0EF-5C93266D37FF}"/>
              </a:ext>
            </a:extLst>
          </p:cNvPr>
          <p:cNvSpPr/>
          <p:nvPr/>
        </p:nvSpPr>
        <p:spPr>
          <a:xfrm>
            <a:off x="742673" y="1295400"/>
            <a:ext cx="7794117" cy="707886"/>
          </a:xfrm>
          <a:prstGeom prst="rect">
            <a:avLst/>
          </a:prstGeom>
        </p:spPr>
        <p:txBody>
          <a:bodyPr wrap="square">
            <a:spAutoFit/>
          </a:bodyPr>
          <a:lstStyle/>
          <a:p>
            <a:pPr fontAlgn="b"/>
            <a:r>
              <a:rPr lang="en-US" sz="2000" b="1" dirty="0">
                <a:solidFill>
                  <a:srgbClr val="000000"/>
                </a:solidFill>
                <a:latin typeface="+mj-lt"/>
              </a:rPr>
              <a:t>Both </a:t>
            </a:r>
            <a:r>
              <a:rPr lang="en-US" sz="2000" b="1" dirty="0" err="1">
                <a:solidFill>
                  <a:srgbClr val="000000"/>
                </a:solidFill>
                <a:latin typeface="+mj-lt"/>
              </a:rPr>
              <a:t>rMove</a:t>
            </a:r>
            <a:r>
              <a:rPr lang="en-US" sz="2000" b="1" dirty="0">
                <a:solidFill>
                  <a:srgbClr val="000000"/>
                </a:solidFill>
                <a:latin typeface="+mj-lt"/>
              </a:rPr>
              <a:t> and </a:t>
            </a:r>
            <a:r>
              <a:rPr lang="en-US" sz="2000" b="1" dirty="0" err="1">
                <a:solidFill>
                  <a:srgbClr val="000000"/>
                </a:solidFill>
                <a:latin typeface="+mj-lt"/>
              </a:rPr>
              <a:t>Cuebiq</a:t>
            </a:r>
            <a:r>
              <a:rPr lang="en-US" sz="2000" b="1" dirty="0">
                <a:solidFill>
                  <a:srgbClr val="000000"/>
                </a:solidFill>
                <a:latin typeface="+mj-lt"/>
              </a:rPr>
              <a:t> over-represent young people, but </a:t>
            </a:r>
            <a:r>
              <a:rPr lang="en-US" sz="2000" b="1" dirty="0" err="1">
                <a:solidFill>
                  <a:srgbClr val="000000"/>
                </a:solidFill>
                <a:latin typeface="+mj-lt"/>
              </a:rPr>
              <a:t>Cuebiq</a:t>
            </a:r>
            <a:r>
              <a:rPr lang="en-US" sz="2000" b="1" dirty="0">
                <a:solidFill>
                  <a:srgbClr val="000000"/>
                </a:solidFill>
                <a:latin typeface="+mj-lt"/>
              </a:rPr>
              <a:t> does much </a:t>
            </a:r>
            <a:r>
              <a:rPr lang="en-US" sz="2000" b="1" dirty="0" err="1">
                <a:solidFill>
                  <a:srgbClr val="000000"/>
                </a:solidFill>
                <a:latin typeface="+mj-lt"/>
              </a:rPr>
              <a:t>moreso</a:t>
            </a:r>
            <a:endParaRPr lang="en-US" sz="2000" b="1" dirty="0">
              <a:solidFill>
                <a:srgbClr val="000000"/>
              </a:solidFill>
              <a:latin typeface="+mj-lt"/>
            </a:endParaRPr>
          </a:p>
        </p:txBody>
      </p:sp>
      <p:pic>
        <p:nvPicPr>
          <p:cNvPr id="4" name="Picture 3">
            <a:extLst>
              <a:ext uri="{FF2B5EF4-FFF2-40B4-BE49-F238E27FC236}">
                <a16:creationId xmlns:a16="http://schemas.microsoft.com/office/drawing/2014/main" id="{5B229C6C-C1AC-497C-A519-6DE44FC80D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438400"/>
            <a:ext cx="8610600" cy="3657522"/>
          </a:xfrm>
          <a:prstGeom prst="rect">
            <a:avLst/>
          </a:prstGeom>
        </p:spPr>
      </p:pic>
      <p:pic>
        <p:nvPicPr>
          <p:cNvPr id="5" name="Picture 4" descr="This image shows the TMIP logo and tagline, &quot;Better Methods. Better Outcomes.&quot;" title="TMIP Logo and Tagline">
            <a:extLst>
              <a:ext uri="{FF2B5EF4-FFF2-40B4-BE49-F238E27FC236}">
                <a16:creationId xmlns:a16="http://schemas.microsoft.com/office/drawing/2014/main" id="{E2ABE7F5-D9D1-44B5-A070-6DB30741F57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3276600" y="6324600"/>
            <a:ext cx="2482163" cy="58624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64216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666" y="457200"/>
            <a:ext cx="8094133" cy="714473"/>
          </a:xfrm>
        </p:spPr>
        <p:txBody>
          <a:bodyPr>
            <a:normAutofit/>
          </a:bodyPr>
          <a:lstStyle/>
          <a:p>
            <a:r>
              <a:rPr lang="en-US" dirty="0"/>
              <a:t>Missing Short Trips</a:t>
            </a:r>
          </a:p>
        </p:txBody>
      </p:sp>
      <p:sp>
        <p:nvSpPr>
          <p:cNvPr id="11" name="Rectangle 10">
            <a:extLst>
              <a:ext uri="{FF2B5EF4-FFF2-40B4-BE49-F238E27FC236}">
                <a16:creationId xmlns:a16="http://schemas.microsoft.com/office/drawing/2014/main" id="{29093A31-AAD0-4911-A0EF-5C93266D37FF}"/>
              </a:ext>
            </a:extLst>
          </p:cNvPr>
          <p:cNvSpPr/>
          <p:nvPr/>
        </p:nvSpPr>
        <p:spPr>
          <a:xfrm>
            <a:off x="742673" y="1308019"/>
            <a:ext cx="7794117" cy="707886"/>
          </a:xfrm>
          <a:prstGeom prst="rect">
            <a:avLst/>
          </a:prstGeom>
        </p:spPr>
        <p:txBody>
          <a:bodyPr wrap="square">
            <a:spAutoFit/>
          </a:bodyPr>
          <a:lstStyle/>
          <a:p>
            <a:pPr fontAlgn="b"/>
            <a:r>
              <a:rPr lang="en-US" sz="2000" b="1" dirty="0">
                <a:solidFill>
                  <a:srgbClr val="000000"/>
                </a:solidFill>
                <a:latin typeface="+mj-lt"/>
              </a:rPr>
              <a:t>An example of matched traces illustrating short trips detected in </a:t>
            </a:r>
            <a:r>
              <a:rPr lang="en-US" sz="2000" b="1" dirty="0" err="1">
                <a:solidFill>
                  <a:srgbClr val="000000"/>
                </a:solidFill>
                <a:latin typeface="+mj-lt"/>
              </a:rPr>
              <a:t>rMove</a:t>
            </a:r>
            <a:r>
              <a:rPr lang="en-US" sz="2000" b="1" dirty="0">
                <a:solidFill>
                  <a:srgbClr val="000000"/>
                </a:solidFill>
                <a:latin typeface="+mj-lt"/>
              </a:rPr>
              <a:t> but missing in </a:t>
            </a:r>
            <a:r>
              <a:rPr lang="en-US" sz="2000" b="1" dirty="0" err="1">
                <a:solidFill>
                  <a:srgbClr val="000000"/>
                </a:solidFill>
                <a:latin typeface="+mj-lt"/>
              </a:rPr>
              <a:t>Cuebiq</a:t>
            </a:r>
            <a:r>
              <a:rPr lang="en-US" sz="2000" b="1" dirty="0">
                <a:solidFill>
                  <a:srgbClr val="000000"/>
                </a:solidFill>
                <a:latin typeface="+mj-lt"/>
              </a:rPr>
              <a:t> </a:t>
            </a:r>
          </a:p>
        </p:txBody>
      </p:sp>
      <p:pic>
        <p:nvPicPr>
          <p:cNvPr id="5" name="Picture 4" descr="This is a map of a trip inferred from Cuebiq data points that has one endpoint in the university district and another endpoint in Westerville. The route uses I-71, I-270, Cleveland Ave, Main Street, Route 3, and other local roads. " title="Cuebiq-inferred Trips">
            <a:extLst>
              <a:ext uri="{FF2B5EF4-FFF2-40B4-BE49-F238E27FC236}">
                <a16:creationId xmlns:a16="http://schemas.microsoft.com/office/drawing/2014/main" id="{E1DBA360-2520-401F-B953-AB54B845F70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9199" y="2152251"/>
            <a:ext cx="3657600" cy="3657600"/>
          </a:xfrm>
          <a:prstGeom prst="rect">
            <a:avLst/>
          </a:prstGeom>
          <a:noFill/>
          <a:ln>
            <a:noFill/>
          </a:ln>
        </p:spPr>
      </p:pic>
      <p:pic>
        <p:nvPicPr>
          <p:cNvPr id="6" name="Picture 5" descr="This is a map of a trip inferred from rMove data points that has one endpoint in the university district and another endpoint in Westerville. The route also uses I-71, I-270, Cleveland Ave, Main Street, Route 3, and other local roads. The path is almost identical to the Cuebiq data points, but there are more points in the northeastern end of the trip - elongating it even further west to Hoover Reservoir Park." title="rMove-recorded Trips">
            <a:extLst>
              <a:ext uri="{FF2B5EF4-FFF2-40B4-BE49-F238E27FC236}">
                <a16:creationId xmlns:a16="http://schemas.microsoft.com/office/drawing/2014/main" id="{36FE9EFE-2110-4C12-A822-441D62DFCBA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152251"/>
            <a:ext cx="3657600" cy="3657600"/>
          </a:xfrm>
          <a:prstGeom prst="rect">
            <a:avLst/>
          </a:prstGeom>
          <a:noFill/>
          <a:ln>
            <a:noFill/>
          </a:ln>
        </p:spPr>
      </p:pic>
      <p:sp>
        <p:nvSpPr>
          <p:cNvPr id="8" name="TextBox 7">
            <a:extLst>
              <a:ext uri="{FF2B5EF4-FFF2-40B4-BE49-F238E27FC236}">
                <a16:creationId xmlns:a16="http://schemas.microsoft.com/office/drawing/2014/main" id="{697869BC-E3F5-46E5-8F8D-529B0BB3AA41}"/>
              </a:ext>
            </a:extLst>
          </p:cNvPr>
          <p:cNvSpPr txBox="1"/>
          <p:nvPr/>
        </p:nvSpPr>
        <p:spPr>
          <a:xfrm>
            <a:off x="2200102" y="5867400"/>
            <a:ext cx="933796" cy="400110"/>
          </a:xfrm>
          <a:prstGeom prst="rect">
            <a:avLst/>
          </a:prstGeom>
          <a:noFill/>
        </p:spPr>
        <p:txBody>
          <a:bodyPr wrap="square" rtlCol="0">
            <a:spAutoFit/>
          </a:bodyPr>
          <a:lstStyle/>
          <a:p>
            <a:r>
              <a:rPr lang="en-US" sz="2000" b="1" dirty="0" err="1">
                <a:solidFill>
                  <a:schemeClr val="bg2"/>
                </a:solidFill>
              </a:rPr>
              <a:t>rMove</a:t>
            </a:r>
            <a:endParaRPr lang="en-US" sz="2000" b="1" dirty="0">
              <a:solidFill>
                <a:schemeClr val="tx1">
                  <a:lumMod val="50000"/>
                  <a:lumOff val="50000"/>
                </a:schemeClr>
              </a:solidFill>
            </a:endParaRPr>
          </a:p>
        </p:txBody>
      </p:sp>
      <p:sp>
        <p:nvSpPr>
          <p:cNvPr id="9" name="TextBox 8">
            <a:extLst>
              <a:ext uri="{FF2B5EF4-FFF2-40B4-BE49-F238E27FC236}">
                <a16:creationId xmlns:a16="http://schemas.microsoft.com/office/drawing/2014/main" id="{BC06D632-C214-492F-89C0-5C758DDA0437}"/>
              </a:ext>
            </a:extLst>
          </p:cNvPr>
          <p:cNvSpPr txBox="1"/>
          <p:nvPr/>
        </p:nvSpPr>
        <p:spPr>
          <a:xfrm>
            <a:off x="6281649" y="5867400"/>
            <a:ext cx="1152699" cy="400110"/>
          </a:xfrm>
          <a:prstGeom prst="rect">
            <a:avLst/>
          </a:prstGeom>
          <a:noFill/>
        </p:spPr>
        <p:txBody>
          <a:bodyPr wrap="square" rtlCol="0">
            <a:spAutoFit/>
          </a:bodyPr>
          <a:lstStyle/>
          <a:p>
            <a:r>
              <a:rPr lang="en-US" sz="2000" b="1" dirty="0" err="1">
                <a:solidFill>
                  <a:schemeClr val="accent1"/>
                </a:solidFill>
              </a:rPr>
              <a:t>Cuebiq</a:t>
            </a:r>
            <a:endParaRPr lang="en-US" sz="2000" b="1" dirty="0">
              <a:solidFill>
                <a:schemeClr val="accent1"/>
              </a:solidFill>
            </a:endParaRPr>
          </a:p>
        </p:txBody>
      </p:sp>
      <p:sp>
        <p:nvSpPr>
          <p:cNvPr id="3" name="Oval 2">
            <a:extLst>
              <a:ext uri="{FF2B5EF4-FFF2-40B4-BE49-F238E27FC236}">
                <a16:creationId xmlns:a16="http://schemas.microsoft.com/office/drawing/2014/main" id="{AC27D2A5-FD0F-41A2-A7DB-D78182C6D603}"/>
              </a:ext>
            </a:extLst>
          </p:cNvPr>
          <p:cNvSpPr/>
          <p:nvPr/>
        </p:nvSpPr>
        <p:spPr>
          <a:xfrm rot="20577530">
            <a:off x="2603965" y="2643309"/>
            <a:ext cx="1524000" cy="8382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68D0158-ACFF-4C5D-A967-1DB67DB96E65}"/>
              </a:ext>
            </a:extLst>
          </p:cNvPr>
          <p:cNvSpPr/>
          <p:nvPr/>
        </p:nvSpPr>
        <p:spPr>
          <a:xfrm rot="20577530">
            <a:off x="6794964" y="2643309"/>
            <a:ext cx="1524000" cy="8382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This image shows the TMIP logo and tagline, &quot;Better Methods. Better Outcomes.&quot;" title="TMIP Logo and Tagline">
            <a:extLst>
              <a:ext uri="{FF2B5EF4-FFF2-40B4-BE49-F238E27FC236}">
                <a16:creationId xmlns:a16="http://schemas.microsoft.com/office/drawing/2014/main" id="{4872DD97-C854-4005-A9CF-99BB706B904D}"/>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3276600" y="6324600"/>
            <a:ext cx="2482163" cy="58624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709994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1609197" y="2931664"/>
            <a:ext cx="6620403" cy="1002195"/>
          </a:xfrm>
        </p:spPr>
        <p:txBody>
          <a:bodyPr/>
          <a:lstStyle/>
          <a:p>
            <a:r>
              <a:rPr lang="en-US" dirty="0"/>
              <a:t>Final Thoughts</a:t>
            </a:r>
          </a:p>
        </p:txBody>
      </p:sp>
    </p:spTree>
    <p:extLst>
      <p:ext uri="{BB962C8B-B14F-4D97-AF65-F5344CB8AC3E}">
        <p14:creationId xmlns:p14="http://schemas.microsoft.com/office/powerpoint/2010/main" val="7957665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666" y="457200"/>
            <a:ext cx="8094133" cy="714473"/>
          </a:xfrm>
        </p:spPr>
        <p:txBody>
          <a:bodyPr>
            <a:normAutofit/>
          </a:bodyPr>
          <a:lstStyle/>
          <a:p>
            <a:r>
              <a:rPr lang="en-US" dirty="0"/>
              <a:t>Comparison of Expansion Methods</a:t>
            </a:r>
          </a:p>
        </p:txBody>
      </p:sp>
      <p:sp>
        <p:nvSpPr>
          <p:cNvPr id="4" name="Text Placeholder 6">
            <a:extLst>
              <a:ext uri="{FF2B5EF4-FFF2-40B4-BE49-F238E27FC236}">
                <a16:creationId xmlns:a16="http://schemas.microsoft.com/office/drawing/2014/main" id="{A9A301D0-7FCC-4195-9913-7E6BD6866537}"/>
              </a:ext>
            </a:extLst>
          </p:cNvPr>
          <p:cNvSpPr txBox="1">
            <a:spLocks/>
          </p:cNvSpPr>
          <p:nvPr/>
        </p:nvSpPr>
        <p:spPr>
          <a:xfrm>
            <a:off x="603005" y="4724400"/>
            <a:ext cx="8220408" cy="16002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3363" lvl="1" indent="-233363">
              <a:spcBef>
                <a:spcPts val="1200"/>
              </a:spcBef>
              <a:buFont typeface="Arial" panose="020B0604020202020204" pitchFamily="34" charset="0"/>
              <a:buChar char="•"/>
            </a:pPr>
            <a:r>
              <a:rPr lang="en-US" sz="2400" dirty="0">
                <a:solidFill>
                  <a:srgbClr val="262626"/>
                </a:solidFill>
              </a:rPr>
              <a:t>Ensemble methods best for now</a:t>
            </a:r>
          </a:p>
          <a:p>
            <a:pPr marL="233363" lvl="1" indent="-233363">
              <a:spcBef>
                <a:spcPts val="1200"/>
              </a:spcBef>
              <a:buFont typeface="Arial" panose="020B0604020202020204" pitchFamily="34" charset="0"/>
              <a:buChar char="•"/>
            </a:pPr>
            <a:r>
              <a:rPr lang="en-US" sz="2400" dirty="0">
                <a:solidFill>
                  <a:srgbClr val="262626"/>
                </a:solidFill>
              </a:rPr>
              <a:t>Count-based expansion necessary for now</a:t>
            </a:r>
          </a:p>
          <a:p>
            <a:pPr marL="233363" lvl="1" indent="-233363">
              <a:spcBef>
                <a:spcPts val="1200"/>
              </a:spcBef>
              <a:buFont typeface="Arial" panose="020B0604020202020204" pitchFamily="34" charset="0"/>
              <a:buChar char="•"/>
            </a:pPr>
            <a:r>
              <a:rPr lang="en-US" sz="2400" dirty="0">
                <a:solidFill>
                  <a:srgbClr val="262626"/>
                </a:solidFill>
              </a:rPr>
              <a:t>Disaggregate methods hold promise</a:t>
            </a:r>
          </a:p>
        </p:txBody>
      </p:sp>
      <p:pic>
        <p:nvPicPr>
          <p:cNvPr id="5" name="Picture 4">
            <a:extLst>
              <a:ext uri="{FF2B5EF4-FFF2-40B4-BE49-F238E27FC236}">
                <a16:creationId xmlns:a16="http://schemas.microsoft.com/office/drawing/2014/main" id="{8D486136-422E-401D-82F4-EFD1339FA4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663" y="1264016"/>
            <a:ext cx="8804137" cy="3291840"/>
          </a:xfrm>
          <a:prstGeom prst="rect">
            <a:avLst/>
          </a:prstGeom>
        </p:spPr>
      </p:pic>
    </p:spTree>
    <p:extLst>
      <p:ext uri="{BB962C8B-B14F-4D97-AF65-F5344CB8AC3E}">
        <p14:creationId xmlns:p14="http://schemas.microsoft.com/office/powerpoint/2010/main" val="3215726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666" y="428527"/>
            <a:ext cx="8094133" cy="714473"/>
          </a:xfrm>
        </p:spPr>
        <p:txBody>
          <a:bodyPr>
            <a:normAutofit/>
          </a:bodyPr>
          <a:lstStyle/>
          <a:p>
            <a:r>
              <a:rPr lang="en-US" dirty="0"/>
              <a:t>The Power of Big Data</a:t>
            </a:r>
          </a:p>
        </p:txBody>
      </p:sp>
      <p:sp>
        <p:nvSpPr>
          <p:cNvPr id="8" name="Text Placeholder 6"/>
          <p:cNvSpPr>
            <a:spLocks noGrp="1"/>
          </p:cNvSpPr>
          <p:nvPr>
            <p:ph type="body" sz="quarter" idx="4294967295"/>
          </p:nvPr>
        </p:nvSpPr>
        <p:spPr>
          <a:xfrm>
            <a:off x="457200" y="1371600"/>
            <a:ext cx="4893734" cy="4800600"/>
          </a:xfrm>
          <a:prstGeom prst="rect">
            <a:avLst/>
          </a:prstGeom>
        </p:spPr>
        <p:txBody>
          <a:bodyPr/>
          <a:lstStyle/>
          <a:p>
            <a:pPr marL="0" lvl="1" indent="0">
              <a:spcBef>
                <a:spcPts val="1200"/>
              </a:spcBef>
              <a:buNone/>
            </a:pPr>
            <a:r>
              <a:rPr lang="en-US" sz="2400" b="1" dirty="0">
                <a:solidFill>
                  <a:schemeClr val="bg2"/>
                </a:solidFill>
              </a:rPr>
              <a:t>TN STATEWIDE DATA</a:t>
            </a:r>
          </a:p>
          <a:p>
            <a:pPr>
              <a:buFont typeface="Arial" charset="0"/>
              <a:buChar char="•"/>
            </a:pPr>
            <a:r>
              <a:rPr lang="en-US" sz="2400" dirty="0"/>
              <a:t>Combined household survey </a:t>
            </a:r>
          </a:p>
          <a:p>
            <a:pPr lvl="1">
              <a:buFont typeface="Wingdings" panose="05000000000000000000" pitchFamily="2" charset="2"/>
              <a:buChar char="§"/>
            </a:pPr>
            <a:r>
              <a:rPr lang="en-US" sz="2000" dirty="0"/>
              <a:t>NHTS + 4 MPOs</a:t>
            </a:r>
          </a:p>
          <a:p>
            <a:pPr lvl="1">
              <a:buFont typeface="Wingdings" panose="05000000000000000000" pitchFamily="2" charset="2"/>
              <a:buChar char="§"/>
            </a:pPr>
            <a:r>
              <a:rPr lang="en-US" sz="2000" dirty="0"/>
              <a:t>10,344 households</a:t>
            </a:r>
          </a:p>
          <a:p>
            <a:pPr>
              <a:buFont typeface="Arial" charset="0"/>
              <a:buChar char="•"/>
            </a:pPr>
            <a:r>
              <a:rPr lang="en-US" sz="2400" dirty="0" err="1"/>
              <a:t>AirSage</a:t>
            </a:r>
            <a:r>
              <a:rPr lang="en-US" sz="2400" dirty="0"/>
              <a:t> and ATRI datasets</a:t>
            </a:r>
          </a:p>
          <a:p>
            <a:pPr marL="222249" lvl="1" indent="-342900">
              <a:spcBef>
                <a:spcPts val="1200"/>
              </a:spcBef>
              <a:buFont typeface="Arial" panose="020B0604020202020204" pitchFamily="34" charset="0"/>
              <a:buChar char="•"/>
            </a:pPr>
            <a:endParaRPr lang="en-US" sz="2400" dirty="0">
              <a:solidFill>
                <a:srgbClr val="262626"/>
              </a:solidFill>
            </a:endParaRPr>
          </a:p>
          <a:p>
            <a:pPr marL="222249" lvl="1" indent="-342900">
              <a:spcBef>
                <a:spcPts val="1200"/>
              </a:spcBef>
              <a:buFont typeface="Arial" panose="020B0604020202020204" pitchFamily="34" charset="0"/>
              <a:buChar char="•"/>
            </a:pPr>
            <a:r>
              <a:rPr lang="en-US" sz="2400" dirty="0">
                <a:solidFill>
                  <a:srgbClr val="262626"/>
                </a:solidFill>
              </a:rPr>
              <a:t>Trip Table (OD pairs)</a:t>
            </a:r>
          </a:p>
          <a:p>
            <a:pPr marL="222249" lvl="1" indent="-342900">
              <a:spcBef>
                <a:spcPts val="1200"/>
              </a:spcBef>
              <a:buFont typeface="Arial" panose="020B0604020202020204" pitchFamily="34" charset="0"/>
              <a:buChar char="•"/>
            </a:pPr>
            <a:endParaRPr lang="en-US" sz="2400" dirty="0">
              <a:solidFill>
                <a:srgbClr val="262626"/>
              </a:solidFill>
            </a:endParaRPr>
          </a:p>
        </p:txBody>
      </p:sp>
      <p:sp>
        <p:nvSpPr>
          <p:cNvPr id="4" name="Text Placeholder 6"/>
          <p:cNvSpPr>
            <a:spLocks noGrp="1"/>
          </p:cNvSpPr>
          <p:nvPr>
            <p:ph type="body" sz="quarter" idx="4294967295"/>
          </p:nvPr>
        </p:nvSpPr>
        <p:spPr>
          <a:xfrm>
            <a:off x="4953000" y="1371600"/>
            <a:ext cx="4893734" cy="4800600"/>
          </a:xfrm>
          <a:prstGeom prst="rect">
            <a:avLst/>
          </a:prstGeom>
        </p:spPr>
        <p:txBody>
          <a:bodyPr/>
          <a:lstStyle/>
          <a:p>
            <a:pPr marL="0" lvl="1" indent="0">
              <a:spcBef>
                <a:spcPts val="1200"/>
              </a:spcBef>
              <a:buNone/>
            </a:pPr>
            <a:r>
              <a:rPr lang="en-US" sz="2400" b="1" dirty="0">
                <a:solidFill>
                  <a:schemeClr val="bg2"/>
                </a:solidFill>
              </a:rPr>
              <a:t>CHATTANOOGA DATA</a:t>
            </a:r>
          </a:p>
          <a:p>
            <a:pPr>
              <a:buFont typeface="Arial" charset="0"/>
              <a:buChar char="•"/>
            </a:pPr>
            <a:r>
              <a:rPr lang="en-US" sz="2400" dirty="0"/>
              <a:t>2010 household survey </a:t>
            </a:r>
          </a:p>
          <a:p>
            <a:pPr lvl="1">
              <a:buFont typeface="Wingdings" panose="05000000000000000000" pitchFamily="2" charset="2"/>
              <a:buChar char="§"/>
            </a:pPr>
            <a:r>
              <a:rPr lang="en-US" sz="2000" dirty="0"/>
              <a:t>1,502 households</a:t>
            </a:r>
          </a:p>
          <a:p>
            <a:pPr>
              <a:buFont typeface="Arial" charset="0"/>
              <a:buChar char="•"/>
            </a:pPr>
            <a:r>
              <a:rPr lang="en-US" sz="2400" dirty="0" err="1"/>
              <a:t>AirSage</a:t>
            </a:r>
            <a:r>
              <a:rPr lang="en-US" sz="2400" dirty="0"/>
              <a:t> and ATRI datasets</a:t>
            </a:r>
          </a:p>
          <a:p>
            <a:pPr>
              <a:buFont typeface="Arial" charset="0"/>
              <a:buChar char="•"/>
            </a:pPr>
            <a:endParaRPr lang="en-US" sz="2400" dirty="0">
              <a:solidFill>
                <a:srgbClr val="262626"/>
              </a:solidFill>
            </a:endParaRPr>
          </a:p>
          <a:p>
            <a:pPr>
              <a:buFont typeface="Arial" charset="0"/>
              <a:buChar char="•"/>
            </a:pPr>
            <a:endParaRPr lang="en-US" sz="2400" dirty="0">
              <a:solidFill>
                <a:srgbClr val="262626"/>
              </a:solidFill>
            </a:endParaRPr>
          </a:p>
          <a:p>
            <a:pPr marL="222249" lvl="1" indent="-342900">
              <a:spcBef>
                <a:spcPts val="1200"/>
              </a:spcBef>
              <a:buFont typeface="Arial" panose="020B0604020202020204" pitchFamily="34" charset="0"/>
              <a:buChar char="•"/>
            </a:pPr>
            <a:r>
              <a:rPr lang="en-US" sz="2400" dirty="0">
                <a:solidFill>
                  <a:srgbClr val="262626"/>
                </a:solidFill>
              </a:rPr>
              <a:t>Trip Table (OD pairs)</a:t>
            </a:r>
          </a:p>
          <a:p>
            <a:pPr marL="222249" lvl="1" indent="-342900">
              <a:spcBef>
                <a:spcPts val="1200"/>
              </a:spcBef>
              <a:buFont typeface="Arial" panose="020B0604020202020204" pitchFamily="34" charset="0"/>
              <a:buChar char="•"/>
            </a:pPr>
            <a:endParaRPr lang="en-US" sz="2400" dirty="0">
              <a:solidFill>
                <a:srgbClr val="262626"/>
              </a:solidFill>
            </a:endParaRPr>
          </a:p>
        </p:txBody>
      </p:sp>
      <p:graphicFrame>
        <p:nvGraphicFramePr>
          <p:cNvPr id="5" name="Table 4">
            <a:extLst>
              <a:ext uri="{FF2B5EF4-FFF2-40B4-BE49-F238E27FC236}">
                <a16:creationId xmlns:a16="http://schemas.microsoft.com/office/drawing/2014/main" id="{8C0416E8-190A-42FB-80A6-24A279432A1C}"/>
              </a:ext>
            </a:extLst>
          </p:cNvPr>
          <p:cNvGraphicFramePr>
            <a:graphicFrameLocks noGrp="1"/>
          </p:cNvGraphicFramePr>
          <p:nvPr>
            <p:extLst>
              <p:ext uri="{D42A27DB-BD31-4B8C-83A1-F6EECF244321}">
                <p14:modId xmlns:p14="http://schemas.microsoft.com/office/powerpoint/2010/main" val="4159945862"/>
              </p:ext>
            </p:extLst>
          </p:nvPr>
        </p:nvGraphicFramePr>
        <p:xfrm>
          <a:off x="762000" y="4572000"/>
          <a:ext cx="3606800" cy="971550"/>
        </p:xfrm>
        <a:graphic>
          <a:graphicData uri="http://schemas.openxmlformats.org/drawingml/2006/table">
            <a:tbl>
              <a:tblPr>
                <a:tableStyleId>{5C22544A-7EE6-4342-B048-85BDC9FD1C3A}</a:tableStyleId>
              </a:tblPr>
              <a:tblGrid>
                <a:gridCol w="1193800">
                  <a:extLst>
                    <a:ext uri="{9D8B030D-6E8A-4147-A177-3AD203B41FA5}">
                      <a16:colId xmlns:a16="http://schemas.microsoft.com/office/drawing/2014/main" val="1745120026"/>
                    </a:ext>
                  </a:extLst>
                </a:gridCol>
                <a:gridCol w="1422400">
                  <a:extLst>
                    <a:ext uri="{9D8B030D-6E8A-4147-A177-3AD203B41FA5}">
                      <a16:colId xmlns:a16="http://schemas.microsoft.com/office/drawing/2014/main" val="1237103673"/>
                    </a:ext>
                  </a:extLst>
                </a:gridCol>
                <a:gridCol w="990600">
                  <a:extLst>
                    <a:ext uri="{9D8B030D-6E8A-4147-A177-3AD203B41FA5}">
                      <a16:colId xmlns:a16="http://schemas.microsoft.com/office/drawing/2014/main" val="2342812633"/>
                    </a:ext>
                  </a:extLst>
                </a:gridCol>
              </a:tblGrid>
              <a:tr h="323850">
                <a:tc>
                  <a:txBody>
                    <a:bodyPr/>
                    <a:lstStyle/>
                    <a:p>
                      <a:pPr algn="l" rtl="0" fontAlgn="ctr">
                        <a:buClr>
                          <a:srgbClr val="262626"/>
                        </a:buClr>
                        <a:buSzPts val="2000"/>
                        <a:buFont typeface="Arial" panose="020B0604020202020204" pitchFamily="34" charset="0"/>
                        <a:buNone/>
                      </a:pPr>
                      <a:r>
                        <a:rPr lang="en-US" sz="2000" b="0" i="0" u="none" strike="noStrike" dirty="0">
                          <a:solidFill>
                            <a:srgbClr val="262626"/>
                          </a:solidFill>
                          <a:effectLst/>
                          <a:latin typeface="Arial" panose="020B0604020202020204" pitchFamily="34" charset="0"/>
                        </a:rPr>
                        <a:t>Total</a:t>
                      </a:r>
                    </a:p>
                  </a:txBody>
                  <a:tcPr marL="9525" marR="9525" marT="9525" marB="0" anchor="ctr"/>
                </a:tc>
                <a:tc>
                  <a:txBody>
                    <a:bodyPr/>
                    <a:lstStyle/>
                    <a:p>
                      <a:pPr algn="r" rtl="0" fontAlgn="ctr"/>
                      <a:r>
                        <a:rPr lang="en-US" sz="2000" u="none" strike="noStrike" dirty="0">
                          <a:effectLst/>
                        </a:rPr>
                        <a:t>12,744,900</a:t>
                      </a:r>
                      <a:endParaRPr lang="en-US" sz="2000" b="0" i="0" u="none" strike="noStrike" dirty="0">
                        <a:solidFill>
                          <a:srgbClr val="262626"/>
                        </a:solidFill>
                        <a:effectLst/>
                        <a:latin typeface="Arial" panose="020B0604020202020204" pitchFamily="34" charset="0"/>
                      </a:endParaRPr>
                    </a:p>
                  </a:txBody>
                  <a:tcPr marL="9525" marR="9525" marT="9525" marB="0" anchor="ct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268317535"/>
                  </a:ext>
                </a:extLst>
              </a:tr>
              <a:tr h="323850">
                <a:tc>
                  <a:txBody>
                    <a:bodyPr/>
                    <a:lstStyle/>
                    <a:p>
                      <a:pPr algn="l" rtl="0" fontAlgn="ctr">
                        <a:buClr>
                          <a:srgbClr val="262626"/>
                        </a:buClr>
                        <a:buSzPts val="2000"/>
                        <a:buFont typeface="Arial" panose="020B0604020202020204" pitchFamily="34" charset="0"/>
                        <a:buNone/>
                      </a:pPr>
                      <a:r>
                        <a:rPr lang="en-US" sz="2000" b="0" i="0" u="none" strike="noStrike" dirty="0">
                          <a:solidFill>
                            <a:srgbClr val="262626"/>
                          </a:solidFill>
                          <a:effectLst/>
                          <a:latin typeface="Arial" panose="020B0604020202020204" pitchFamily="34" charset="0"/>
                        </a:rPr>
                        <a:t>Survey</a:t>
                      </a:r>
                    </a:p>
                  </a:txBody>
                  <a:tcPr marL="9525" marR="9525" marT="9525" marB="0" anchor="ctr"/>
                </a:tc>
                <a:tc>
                  <a:txBody>
                    <a:bodyPr/>
                    <a:lstStyle/>
                    <a:p>
                      <a:pPr algn="r" rtl="0" fontAlgn="ctr"/>
                      <a:r>
                        <a:rPr lang="en-US" sz="2000" u="none" strike="noStrike" dirty="0">
                          <a:effectLst/>
                        </a:rPr>
                        <a:t>39,782</a:t>
                      </a:r>
                      <a:endParaRPr lang="en-US" sz="2000" b="0" i="0" u="none" strike="noStrike" dirty="0">
                        <a:solidFill>
                          <a:srgbClr val="262626"/>
                        </a:solidFill>
                        <a:effectLst/>
                        <a:latin typeface="Arial" panose="020B0604020202020204" pitchFamily="34" charset="0"/>
                      </a:endParaRPr>
                    </a:p>
                  </a:txBody>
                  <a:tcPr marL="9525" marR="9525" marT="9525" marB="0" anchor="ctr"/>
                </a:tc>
                <a:tc>
                  <a:txBody>
                    <a:bodyPr/>
                    <a:lstStyle/>
                    <a:p>
                      <a:pPr algn="r" rtl="0" fontAlgn="ctr"/>
                      <a:r>
                        <a:rPr lang="en-US" sz="2000" u="none" strike="noStrike" dirty="0">
                          <a:effectLst/>
                        </a:rPr>
                        <a:t>0.3%</a:t>
                      </a:r>
                      <a:endParaRPr lang="en-US" sz="2000" b="0" i="0" u="none" strike="noStrike" dirty="0">
                        <a:solidFill>
                          <a:srgbClr val="262626"/>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526756454"/>
                  </a:ext>
                </a:extLst>
              </a:tr>
              <a:tr h="323850">
                <a:tc>
                  <a:txBody>
                    <a:bodyPr/>
                    <a:lstStyle/>
                    <a:p>
                      <a:pPr algn="l" rtl="0" fontAlgn="ctr">
                        <a:buClr>
                          <a:srgbClr val="262626"/>
                        </a:buClr>
                        <a:buSzPts val="2000"/>
                        <a:buFont typeface="Arial" panose="020B0604020202020204" pitchFamily="34" charset="0"/>
                        <a:buNone/>
                      </a:pPr>
                      <a:r>
                        <a:rPr lang="en-US" sz="2000" b="0" i="0" u="none" strike="noStrike" dirty="0" err="1">
                          <a:solidFill>
                            <a:srgbClr val="262626"/>
                          </a:solidFill>
                          <a:effectLst/>
                          <a:latin typeface="Arial" panose="020B0604020202020204" pitchFamily="34" charset="0"/>
                        </a:rPr>
                        <a:t>Airsage</a:t>
                      </a:r>
                      <a:endParaRPr lang="en-US" sz="2000" b="0" i="0" u="none" strike="noStrike" dirty="0">
                        <a:solidFill>
                          <a:srgbClr val="262626"/>
                        </a:solidFill>
                        <a:effectLst/>
                        <a:latin typeface="Arial" panose="020B0604020202020204" pitchFamily="34" charset="0"/>
                      </a:endParaRPr>
                    </a:p>
                  </a:txBody>
                  <a:tcPr marL="9525" marR="9525" marT="9525" marB="0" anchor="ctr"/>
                </a:tc>
                <a:tc>
                  <a:txBody>
                    <a:bodyPr/>
                    <a:lstStyle/>
                    <a:p>
                      <a:pPr algn="r" rtl="0" fontAlgn="ctr"/>
                      <a:r>
                        <a:rPr lang="en-US" sz="2000" u="none" strike="noStrike">
                          <a:effectLst/>
                        </a:rPr>
                        <a:t>3,355,539</a:t>
                      </a:r>
                      <a:endParaRPr lang="en-US" sz="2000" b="0" i="0" u="none" strike="noStrike">
                        <a:solidFill>
                          <a:srgbClr val="000000"/>
                        </a:solidFill>
                        <a:effectLst/>
                        <a:latin typeface="Arial" panose="020B0604020202020204" pitchFamily="34" charset="0"/>
                      </a:endParaRPr>
                    </a:p>
                  </a:txBody>
                  <a:tcPr marL="9525" marR="9525" marT="9525" marB="0" anchor="ctr"/>
                </a:tc>
                <a:tc>
                  <a:txBody>
                    <a:bodyPr/>
                    <a:lstStyle/>
                    <a:p>
                      <a:pPr algn="r" rtl="0" fontAlgn="ctr"/>
                      <a:r>
                        <a:rPr lang="en-US" sz="2000" b="0" u="none" strike="noStrike" dirty="0">
                          <a:effectLst/>
                        </a:rPr>
                        <a:t>26.3%</a:t>
                      </a:r>
                      <a:endParaRPr lang="en-US" sz="2000" b="0" i="0" u="none" strike="noStrike" dirty="0">
                        <a:solidFill>
                          <a:srgbClr val="262626"/>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4055676168"/>
                  </a:ext>
                </a:extLst>
              </a:tr>
            </a:tbl>
          </a:graphicData>
        </a:graphic>
      </p:graphicFrame>
      <p:graphicFrame>
        <p:nvGraphicFramePr>
          <p:cNvPr id="7" name="Table 6">
            <a:extLst>
              <a:ext uri="{FF2B5EF4-FFF2-40B4-BE49-F238E27FC236}">
                <a16:creationId xmlns:a16="http://schemas.microsoft.com/office/drawing/2014/main" id="{69F22144-1495-4770-8CEE-4D2FECC5F66E}"/>
              </a:ext>
            </a:extLst>
          </p:cNvPr>
          <p:cNvGraphicFramePr>
            <a:graphicFrameLocks noGrp="1"/>
          </p:cNvGraphicFramePr>
          <p:nvPr>
            <p:extLst>
              <p:ext uri="{D42A27DB-BD31-4B8C-83A1-F6EECF244321}">
                <p14:modId xmlns:p14="http://schemas.microsoft.com/office/powerpoint/2010/main" val="3976342286"/>
              </p:ext>
            </p:extLst>
          </p:nvPr>
        </p:nvGraphicFramePr>
        <p:xfrm>
          <a:off x="4953000" y="4572000"/>
          <a:ext cx="3606800" cy="971550"/>
        </p:xfrm>
        <a:graphic>
          <a:graphicData uri="http://schemas.openxmlformats.org/drawingml/2006/table">
            <a:tbl>
              <a:tblPr>
                <a:tableStyleId>{5C22544A-7EE6-4342-B048-85BDC9FD1C3A}</a:tableStyleId>
              </a:tblPr>
              <a:tblGrid>
                <a:gridCol w="1193800">
                  <a:extLst>
                    <a:ext uri="{9D8B030D-6E8A-4147-A177-3AD203B41FA5}">
                      <a16:colId xmlns:a16="http://schemas.microsoft.com/office/drawing/2014/main" val="399127427"/>
                    </a:ext>
                  </a:extLst>
                </a:gridCol>
                <a:gridCol w="1422400">
                  <a:extLst>
                    <a:ext uri="{9D8B030D-6E8A-4147-A177-3AD203B41FA5}">
                      <a16:colId xmlns:a16="http://schemas.microsoft.com/office/drawing/2014/main" val="1112603610"/>
                    </a:ext>
                  </a:extLst>
                </a:gridCol>
                <a:gridCol w="990600">
                  <a:extLst>
                    <a:ext uri="{9D8B030D-6E8A-4147-A177-3AD203B41FA5}">
                      <a16:colId xmlns:a16="http://schemas.microsoft.com/office/drawing/2014/main" val="3676503336"/>
                    </a:ext>
                  </a:extLst>
                </a:gridCol>
              </a:tblGrid>
              <a:tr h="323850">
                <a:tc>
                  <a:txBody>
                    <a:bodyPr/>
                    <a:lstStyle/>
                    <a:p>
                      <a:pPr algn="l" rtl="0" fontAlgn="ctr">
                        <a:buClr>
                          <a:srgbClr val="262626"/>
                        </a:buClr>
                        <a:buSzPts val="2000"/>
                        <a:buFont typeface="Arial" panose="020B0604020202020204" pitchFamily="34" charset="0"/>
                        <a:buNone/>
                      </a:pPr>
                      <a:r>
                        <a:rPr lang="en-US" sz="2000" b="0" i="0" u="none" strike="noStrike" dirty="0">
                          <a:solidFill>
                            <a:srgbClr val="262626"/>
                          </a:solidFill>
                          <a:effectLst/>
                          <a:latin typeface="Arial" panose="020B0604020202020204" pitchFamily="34" charset="0"/>
                        </a:rPr>
                        <a:t>Total</a:t>
                      </a:r>
                    </a:p>
                  </a:txBody>
                  <a:tcPr marL="9525" marR="9525" marT="9525" marB="0" anchor="ctr"/>
                </a:tc>
                <a:tc>
                  <a:txBody>
                    <a:bodyPr/>
                    <a:lstStyle/>
                    <a:p>
                      <a:pPr algn="r" fontAlgn="b"/>
                      <a:r>
                        <a:rPr lang="en-US" sz="2000" u="none" strike="noStrike">
                          <a:effectLst/>
                        </a:rPr>
                        <a:t>529,984</a:t>
                      </a:r>
                      <a:endParaRPr lang="en-US" sz="2000" b="0" i="0" u="none" strike="noStrike">
                        <a:solidFill>
                          <a:srgbClr val="262626"/>
                        </a:solidFill>
                        <a:effectLst/>
                        <a:latin typeface="Arial" panose="020B060402020202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69200262"/>
                  </a:ext>
                </a:extLst>
              </a:tr>
              <a:tr h="323850">
                <a:tc>
                  <a:txBody>
                    <a:bodyPr/>
                    <a:lstStyle/>
                    <a:p>
                      <a:pPr algn="l" rtl="0" fontAlgn="ctr">
                        <a:buClr>
                          <a:srgbClr val="262626"/>
                        </a:buClr>
                        <a:buSzPts val="2000"/>
                        <a:buFont typeface="Arial" panose="020B0604020202020204" pitchFamily="34" charset="0"/>
                        <a:buNone/>
                      </a:pPr>
                      <a:r>
                        <a:rPr lang="en-US" sz="2000" b="0" i="0" u="none" strike="noStrike" dirty="0">
                          <a:solidFill>
                            <a:srgbClr val="262626"/>
                          </a:solidFill>
                          <a:effectLst/>
                          <a:latin typeface="Arial" panose="020B0604020202020204" pitchFamily="34" charset="0"/>
                        </a:rPr>
                        <a:t>Survey</a:t>
                      </a:r>
                    </a:p>
                  </a:txBody>
                  <a:tcPr marL="9525" marR="9525" marT="9525" marB="0" anchor="ctr"/>
                </a:tc>
                <a:tc>
                  <a:txBody>
                    <a:bodyPr/>
                    <a:lstStyle/>
                    <a:p>
                      <a:pPr algn="r" fontAlgn="b"/>
                      <a:r>
                        <a:rPr lang="en-US" sz="2000" u="none" strike="noStrike">
                          <a:effectLst/>
                        </a:rPr>
                        <a:t>8,350</a:t>
                      </a:r>
                      <a:endParaRPr lang="en-US" sz="2000" b="0" i="0" u="none" strike="noStrike">
                        <a:solidFill>
                          <a:srgbClr val="262626"/>
                        </a:solidFill>
                        <a:effectLst/>
                        <a:latin typeface="Arial" panose="020B0604020202020204" pitchFamily="34" charset="0"/>
                      </a:endParaRPr>
                    </a:p>
                  </a:txBody>
                  <a:tcPr marL="9525" marR="9525" marT="9525" marB="0" anchor="b"/>
                </a:tc>
                <a:tc>
                  <a:txBody>
                    <a:bodyPr/>
                    <a:lstStyle/>
                    <a:p>
                      <a:pPr algn="r" rtl="0" fontAlgn="ctr"/>
                      <a:r>
                        <a:rPr lang="en-US" sz="2000" u="none" strike="noStrike">
                          <a:effectLst/>
                        </a:rPr>
                        <a:t>2.0%</a:t>
                      </a:r>
                      <a:endParaRPr lang="en-US" sz="2000" b="0" i="0" u="none" strike="noStrike">
                        <a:solidFill>
                          <a:srgbClr val="262626"/>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759824392"/>
                  </a:ext>
                </a:extLst>
              </a:tr>
              <a:tr h="323850">
                <a:tc>
                  <a:txBody>
                    <a:bodyPr/>
                    <a:lstStyle/>
                    <a:p>
                      <a:pPr algn="l" rtl="0" fontAlgn="ctr">
                        <a:buClr>
                          <a:srgbClr val="262626"/>
                        </a:buClr>
                        <a:buSzPts val="2000"/>
                        <a:buFont typeface="Arial" panose="020B0604020202020204" pitchFamily="34" charset="0"/>
                        <a:buNone/>
                      </a:pPr>
                      <a:r>
                        <a:rPr lang="en-US" sz="2000" b="0" i="0" u="none" strike="noStrike" dirty="0" err="1">
                          <a:solidFill>
                            <a:srgbClr val="262626"/>
                          </a:solidFill>
                          <a:effectLst/>
                          <a:latin typeface="Arial" panose="020B0604020202020204" pitchFamily="34" charset="0"/>
                        </a:rPr>
                        <a:t>Airsage</a:t>
                      </a:r>
                      <a:endParaRPr lang="en-US" sz="2000" b="0" i="0" u="none" strike="noStrike" dirty="0">
                        <a:solidFill>
                          <a:srgbClr val="262626"/>
                        </a:solidFill>
                        <a:effectLst/>
                        <a:latin typeface="Arial" panose="020B0604020202020204" pitchFamily="34" charset="0"/>
                      </a:endParaRPr>
                    </a:p>
                  </a:txBody>
                  <a:tcPr marL="9525" marR="9525" marT="9525" marB="0" anchor="ctr"/>
                </a:tc>
                <a:tc>
                  <a:txBody>
                    <a:bodyPr/>
                    <a:lstStyle/>
                    <a:p>
                      <a:pPr algn="r" fontAlgn="b"/>
                      <a:r>
                        <a:rPr lang="en-US" sz="2000" u="none" strike="noStrike">
                          <a:effectLst/>
                        </a:rPr>
                        <a:t>182,742</a:t>
                      </a:r>
                      <a:endParaRPr lang="en-US" sz="2000" b="0" i="0" u="none" strike="noStrike">
                        <a:solidFill>
                          <a:srgbClr val="262626"/>
                        </a:solidFill>
                        <a:effectLst/>
                        <a:latin typeface="Arial" panose="020B0604020202020204" pitchFamily="34" charset="0"/>
                      </a:endParaRPr>
                    </a:p>
                  </a:txBody>
                  <a:tcPr marL="9525" marR="9525" marT="9525" marB="0" anchor="b"/>
                </a:tc>
                <a:tc>
                  <a:txBody>
                    <a:bodyPr/>
                    <a:lstStyle/>
                    <a:p>
                      <a:pPr algn="r" rtl="0" fontAlgn="ctr"/>
                      <a:r>
                        <a:rPr lang="en-US" sz="2000" u="none" strike="noStrike" dirty="0">
                          <a:effectLst/>
                        </a:rPr>
                        <a:t>34.5%</a:t>
                      </a:r>
                      <a:endParaRPr lang="en-US" sz="2000" b="0" i="0" u="none" strike="noStrike" dirty="0">
                        <a:solidFill>
                          <a:srgbClr val="262626"/>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604712898"/>
                  </a:ext>
                </a:extLst>
              </a:tr>
            </a:tbl>
          </a:graphicData>
        </a:graphic>
      </p:graphicFrame>
    </p:spTree>
    <p:extLst>
      <p:ext uri="{BB962C8B-B14F-4D97-AF65-F5344CB8AC3E}">
        <p14:creationId xmlns:p14="http://schemas.microsoft.com/office/powerpoint/2010/main" val="19410701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666" y="457200"/>
            <a:ext cx="8094133" cy="714473"/>
          </a:xfrm>
        </p:spPr>
        <p:txBody>
          <a:bodyPr>
            <a:normAutofit/>
          </a:bodyPr>
          <a:lstStyle/>
          <a:p>
            <a:r>
              <a:rPr lang="en-US" dirty="0"/>
              <a:t>What’s Next?</a:t>
            </a:r>
          </a:p>
        </p:txBody>
      </p:sp>
      <p:sp>
        <p:nvSpPr>
          <p:cNvPr id="8" name="Text Placeholder 6"/>
          <p:cNvSpPr>
            <a:spLocks noGrp="1"/>
          </p:cNvSpPr>
          <p:nvPr>
            <p:ph type="body" sz="quarter" idx="4294967295"/>
          </p:nvPr>
        </p:nvSpPr>
        <p:spPr>
          <a:xfrm>
            <a:off x="686282" y="1371600"/>
            <a:ext cx="7991808" cy="4876800"/>
          </a:xfrm>
          <a:prstGeom prst="rect">
            <a:avLst/>
          </a:prstGeom>
        </p:spPr>
        <p:txBody>
          <a:bodyPr/>
          <a:lstStyle/>
          <a:p>
            <a:pPr marL="233363" lvl="1" indent="-233363">
              <a:spcBef>
                <a:spcPts val="1200"/>
              </a:spcBef>
              <a:buFont typeface="Arial" panose="020B0604020202020204" pitchFamily="34" charset="0"/>
              <a:buChar char="•"/>
            </a:pPr>
            <a:r>
              <a:rPr lang="en-US" sz="2400" dirty="0">
                <a:solidFill>
                  <a:srgbClr val="262626"/>
                </a:solidFill>
              </a:rPr>
              <a:t>Data Driven Forecasting</a:t>
            </a:r>
          </a:p>
          <a:p>
            <a:pPr marL="742949" lvl="2" indent="-342900">
              <a:spcBef>
                <a:spcPts val="1200"/>
              </a:spcBef>
              <a:buFont typeface="Arial" panose="020B0604020202020204" pitchFamily="34" charset="0"/>
              <a:buChar char="─"/>
            </a:pPr>
            <a:r>
              <a:rPr lang="en-US" sz="2000" dirty="0">
                <a:solidFill>
                  <a:srgbClr val="262626"/>
                </a:solidFill>
              </a:rPr>
              <a:t>Pivoting, destination choice models with constants</a:t>
            </a:r>
          </a:p>
          <a:p>
            <a:pPr marL="742949" lvl="2" indent="-342900">
              <a:spcBef>
                <a:spcPts val="1200"/>
              </a:spcBef>
              <a:buFont typeface="Arial" panose="020B0604020202020204" pitchFamily="34" charset="0"/>
              <a:buChar char="─"/>
            </a:pPr>
            <a:r>
              <a:rPr lang="en-US" sz="2000" dirty="0">
                <a:solidFill>
                  <a:srgbClr val="262626"/>
                </a:solidFill>
              </a:rPr>
              <a:t>Better accuracy, analog to STOPS </a:t>
            </a:r>
          </a:p>
          <a:p>
            <a:pPr marL="233363" lvl="1" indent="-233363">
              <a:spcBef>
                <a:spcPts val="1200"/>
              </a:spcBef>
              <a:buFont typeface="Arial" panose="020B0604020202020204" pitchFamily="34" charset="0"/>
              <a:buChar char="•"/>
            </a:pPr>
            <a:r>
              <a:rPr lang="en-US" sz="2400" dirty="0">
                <a:solidFill>
                  <a:srgbClr val="262626"/>
                </a:solidFill>
              </a:rPr>
              <a:t>Accelerating Pace of Change</a:t>
            </a:r>
          </a:p>
          <a:p>
            <a:pPr marL="742949" lvl="2" indent="-342900">
              <a:spcBef>
                <a:spcPts val="1200"/>
              </a:spcBef>
              <a:buFont typeface="Arial" panose="020B0604020202020204" pitchFamily="34" charset="0"/>
              <a:buChar char="─"/>
            </a:pPr>
            <a:r>
              <a:rPr lang="en-US" sz="2000" dirty="0">
                <a:solidFill>
                  <a:srgbClr val="262626"/>
                </a:solidFill>
              </a:rPr>
              <a:t>Transformational changes</a:t>
            </a:r>
          </a:p>
          <a:p>
            <a:pPr marL="742949" lvl="2" indent="-342900">
              <a:spcBef>
                <a:spcPts val="1200"/>
              </a:spcBef>
              <a:buFont typeface="Arial" panose="020B0604020202020204" pitchFamily="34" charset="0"/>
              <a:buChar char="─"/>
            </a:pPr>
            <a:r>
              <a:rPr lang="en-US" sz="2000" dirty="0">
                <a:solidFill>
                  <a:srgbClr val="262626"/>
                </a:solidFill>
              </a:rPr>
              <a:t>Big data may provide key in more frequent updates </a:t>
            </a:r>
          </a:p>
          <a:p>
            <a:pPr marL="233363" lvl="1" indent="-233363">
              <a:spcBef>
                <a:spcPts val="1200"/>
              </a:spcBef>
              <a:buFont typeface="Arial" panose="020B0604020202020204" pitchFamily="34" charset="0"/>
              <a:buChar char="•"/>
            </a:pPr>
            <a:r>
              <a:rPr lang="en-US" sz="2400" dirty="0">
                <a:solidFill>
                  <a:srgbClr val="262626"/>
                </a:solidFill>
              </a:rPr>
              <a:t>Evolving Data &amp; Methods</a:t>
            </a:r>
          </a:p>
          <a:p>
            <a:pPr marL="742949" lvl="2" indent="-342900">
              <a:spcBef>
                <a:spcPts val="1200"/>
              </a:spcBef>
              <a:buFont typeface="Arial" panose="020B0604020202020204" pitchFamily="34" charset="0"/>
              <a:buChar char="─"/>
            </a:pPr>
            <a:r>
              <a:rPr lang="en-US" sz="2000" dirty="0">
                <a:solidFill>
                  <a:srgbClr val="262626"/>
                </a:solidFill>
              </a:rPr>
              <a:t>New data sources entering the market</a:t>
            </a:r>
          </a:p>
          <a:p>
            <a:pPr marL="742949" lvl="2" indent="-342900">
              <a:spcBef>
                <a:spcPts val="1200"/>
              </a:spcBef>
              <a:buFont typeface="Arial" panose="020B0604020202020204" pitchFamily="34" charset="0"/>
              <a:buChar char="─"/>
            </a:pPr>
            <a:r>
              <a:rPr lang="en-US" sz="2000" dirty="0">
                <a:solidFill>
                  <a:srgbClr val="262626"/>
                </a:solidFill>
              </a:rPr>
              <a:t>Data fusion: surveys &amp; big data</a:t>
            </a:r>
          </a:p>
        </p:txBody>
      </p:sp>
    </p:spTree>
    <p:extLst>
      <p:ext uri="{BB962C8B-B14F-4D97-AF65-F5344CB8AC3E}">
        <p14:creationId xmlns:p14="http://schemas.microsoft.com/office/powerpoint/2010/main" val="17931025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1" y="3756115"/>
            <a:ext cx="2702327" cy="999738"/>
          </a:xfrm>
          <a:prstGeom prst="roundRect">
            <a:avLst>
              <a:gd name="adj" fmla="val 11534"/>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TextBox 10"/>
          <p:cNvSpPr txBox="1"/>
          <p:nvPr/>
        </p:nvSpPr>
        <p:spPr>
          <a:xfrm>
            <a:off x="157943" y="4816174"/>
            <a:ext cx="2544384" cy="553998"/>
          </a:xfrm>
          <a:prstGeom prst="rect">
            <a:avLst/>
          </a:prstGeom>
          <a:noFill/>
        </p:spPr>
        <p:txBody>
          <a:bodyPr wrap="square" rtlCol="0">
            <a:spAutoFit/>
          </a:bodyPr>
          <a:lstStyle/>
          <a:p>
            <a:pPr algn="ctr"/>
            <a:r>
              <a:rPr lang="en-US" sz="1600" b="1" spc="100" dirty="0" err="1">
                <a:solidFill>
                  <a:srgbClr val="FFFFFF"/>
                </a:solidFill>
                <a:cs typeface="Arial"/>
              </a:rPr>
              <a:t>www.rsginc.com</a:t>
            </a:r>
            <a:endParaRPr lang="en-US" sz="1600" b="1" spc="100" dirty="0">
              <a:solidFill>
                <a:srgbClr val="FFFFFF"/>
              </a:solidFill>
              <a:cs typeface="Arial"/>
            </a:endParaRPr>
          </a:p>
          <a:p>
            <a:pPr algn="ctr" defTabSz="914608">
              <a:tabLst>
                <a:tab pos="4665639" algn="l"/>
              </a:tabLst>
            </a:pPr>
            <a:endParaRPr lang="en-US" sz="1400" spc="100" dirty="0">
              <a:solidFill>
                <a:prstClr val="white"/>
              </a:solidFill>
              <a:cs typeface="Arial"/>
            </a:endParaRPr>
          </a:p>
        </p:txBody>
      </p:sp>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r="81488"/>
          <a:stretch/>
        </p:blipFill>
        <p:spPr>
          <a:xfrm>
            <a:off x="469900" y="4045304"/>
            <a:ext cx="446703" cy="685800"/>
          </a:xfrm>
          <a:prstGeom prst="rect">
            <a:avLst/>
          </a:prstGeom>
        </p:spPr>
      </p:pic>
      <p:sp>
        <p:nvSpPr>
          <p:cNvPr id="14" name="TextBox 13"/>
          <p:cNvSpPr txBox="1"/>
          <p:nvPr/>
        </p:nvSpPr>
        <p:spPr>
          <a:xfrm>
            <a:off x="1054110" y="3632938"/>
            <a:ext cx="4892360" cy="830997"/>
          </a:xfrm>
          <a:prstGeom prst="rect">
            <a:avLst/>
          </a:prstGeom>
          <a:noFill/>
        </p:spPr>
        <p:txBody>
          <a:bodyPr wrap="square" rtlCol="0">
            <a:spAutoFit/>
          </a:bodyPr>
          <a:lstStyle/>
          <a:p>
            <a:endParaRPr lang="en-US" sz="2800" b="1" dirty="0">
              <a:solidFill>
                <a:srgbClr val="595959"/>
              </a:solidFill>
              <a:cs typeface="Arial"/>
            </a:endParaRPr>
          </a:p>
          <a:p>
            <a:r>
              <a:rPr lang="en-US" sz="2000" b="1" dirty="0">
                <a:solidFill>
                  <a:srgbClr val="48484A"/>
                </a:solidFill>
                <a:cs typeface="Arial"/>
              </a:rPr>
              <a:t>Contact</a:t>
            </a:r>
          </a:p>
        </p:txBody>
      </p:sp>
      <p:cxnSp>
        <p:nvCxnSpPr>
          <p:cNvPr id="15" name="Straight Connector 14"/>
          <p:cNvCxnSpPr/>
          <p:nvPr/>
        </p:nvCxnSpPr>
        <p:spPr>
          <a:xfrm>
            <a:off x="1026651" y="3926260"/>
            <a:ext cx="0" cy="655641"/>
          </a:xfrm>
          <a:prstGeom prst="line">
            <a:avLst/>
          </a:prstGeom>
          <a:ln w="190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 name="Text Placeholder 1"/>
          <p:cNvSpPr>
            <a:spLocks noGrp="1"/>
          </p:cNvSpPr>
          <p:nvPr>
            <p:ph type="body" sz="quarter" idx="10"/>
          </p:nvPr>
        </p:nvSpPr>
        <p:spPr>
          <a:xfrm>
            <a:off x="3648931" y="3969544"/>
            <a:ext cx="4412720" cy="285219"/>
          </a:xfrm>
        </p:spPr>
        <p:txBody>
          <a:bodyPr/>
          <a:lstStyle/>
          <a:p>
            <a:pPr algn="ctr"/>
            <a:r>
              <a:rPr lang="en-US" sz="1600" dirty="0"/>
              <a:t>Vince Bernardin, Jr, PhD</a:t>
            </a:r>
          </a:p>
        </p:txBody>
      </p:sp>
      <p:sp>
        <p:nvSpPr>
          <p:cNvPr id="3" name="Text Placeholder 2"/>
          <p:cNvSpPr>
            <a:spLocks noGrp="1"/>
          </p:cNvSpPr>
          <p:nvPr>
            <p:ph type="body" sz="quarter" idx="11"/>
          </p:nvPr>
        </p:nvSpPr>
        <p:spPr>
          <a:xfrm>
            <a:off x="3648931" y="4206926"/>
            <a:ext cx="4413250" cy="222407"/>
          </a:xfrm>
        </p:spPr>
        <p:txBody>
          <a:bodyPr/>
          <a:lstStyle/>
          <a:p>
            <a:pPr algn="ctr"/>
            <a:r>
              <a:rPr lang="en-US" dirty="0"/>
              <a:t>DIRECTOR OF TRAVEL FORECASTING</a:t>
            </a:r>
          </a:p>
        </p:txBody>
      </p:sp>
      <p:sp>
        <p:nvSpPr>
          <p:cNvPr id="4" name="Text Placeholder 3"/>
          <p:cNvSpPr>
            <a:spLocks noGrp="1"/>
          </p:cNvSpPr>
          <p:nvPr>
            <p:ph type="body" sz="quarter" idx="12"/>
          </p:nvPr>
        </p:nvSpPr>
        <p:spPr>
          <a:xfrm>
            <a:off x="3648931" y="4504947"/>
            <a:ext cx="4413250" cy="460077"/>
          </a:xfrm>
        </p:spPr>
        <p:txBody>
          <a:bodyPr/>
          <a:lstStyle/>
          <a:p>
            <a:pPr algn="ctr">
              <a:spcBef>
                <a:spcPts val="0"/>
              </a:spcBef>
            </a:pPr>
            <a:r>
              <a:rPr lang="en-US" dirty="0"/>
              <a:t>Vince.Bernardin@rsginc.com</a:t>
            </a:r>
          </a:p>
          <a:p>
            <a:pPr algn="ctr">
              <a:spcBef>
                <a:spcPts val="0"/>
              </a:spcBef>
            </a:pPr>
            <a:r>
              <a:rPr lang="en-US" dirty="0"/>
              <a:t>812.200.2351</a:t>
            </a:r>
          </a:p>
        </p:txBody>
      </p:sp>
      <p:sp>
        <p:nvSpPr>
          <p:cNvPr id="10" name="Text Placeholder 1">
            <a:extLst>
              <a:ext uri="{FF2B5EF4-FFF2-40B4-BE49-F238E27FC236}">
                <a16:creationId xmlns:a16="http://schemas.microsoft.com/office/drawing/2014/main" id="{794FEEC6-B6C2-459C-9DFE-6305CAF3C1F5}"/>
              </a:ext>
            </a:extLst>
          </p:cNvPr>
          <p:cNvSpPr txBox="1">
            <a:spLocks/>
          </p:cNvSpPr>
          <p:nvPr/>
        </p:nvSpPr>
        <p:spPr>
          <a:xfrm>
            <a:off x="3648931" y="5227562"/>
            <a:ext cx="4412720" cy="285219"/>
          </a:xfrm>
          <a:prstGeom prst="rect">
            <a:avLst/>
          </a:prstGeom>
        </p:spPr>
        <p:txBody>
          <a:bodyPr vert="horz" lIns="91440" tIns="45720" rIns="91440" bIns="45720" rtlCol="0" anchor="ctr" anchorCtr="0">
            <a:noAutofit/>
          </a:bodyPr>
          <a:lstStyle>
            <a:lvl1pPr marL="0" indent="0" algn="l" defTabSz="457200" rtl="0" eaLnBrk="1" latinLnBrk="0" hangingPunct="1">
              <a:spcBef>
                <a:spcPct val="20000"/>
              </a:spcBef>
              <a:buFont typeface="Arial"/>
              <a:buNone/>
              <a:defRPr sz="1400" b="1" kern="1200" baseline="0">
                <a:solidFill>
                  <a:schemeClr val="bg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bg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bg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bg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600" dirty="0"/>
              <a:t>Steven Trevino</a:t>
            </a:r>
          </a:p>
        </p:txBody>
      </p:sp>
      <p:sp>
        <p:nvSpPr>
          <p:cNvPr id="12" name="Text Placeholder 2">
            <a:extLst>
              <a:ext uri="{FF2B5EF4-FFF2-40B4-BE49-F238E27FC236}">
                <a16:creationId xmlns:a16="http://schemas.microsoft.com/office/drawing/2014/main" id="{E501CA14-BCBD-4F48-AFEB-3E02DF0E519D}"/>
              </a:ext>
            </a:extLst>
          </p:cNvPr>
          <p:cNvSpPr txBox="1">
            <a:spLocks/>
          </p:cNvSpPr>
          <p:nvPr/>
        </p:nvSpPr>
        <p:spPr>
          <a:xfrm>
            <a:off x="3648931" y="5464944"/>
            <a:ext cx="4413250" cy="222407"/>
          </a:xfrm>
          <a:prstGeom prst="rect">
            <a:avLst/>
          </a:prstGeom>
        </p:spPr>
        <p:txBody>
          <a:bodyPr vert="horz" lIns="91440" tIns="45720" rIns="91440" bIns="45720" rtlCol="0" anchor="ctr" anchorCtr="0">
            <a:noAutofit/>
          </a:bodyPr>
          <a:lstStyle>
            <a:lvl1pPr marL="0" indent="0" algn="l" defTabSz="457200" rtl="0" eaLnBrk="1" latinLnBrk="0" hangingPunct="1">
              <a:spcBef>
                <a:spcPct val="20000"/>
              </a:spcBef>
              <a:buFont typeface="Arial"/>
              <a:buNone/>
              <a:defRPr sz="1200" kern="1200">
                <a:solidFill>
                  <a:schemeClr val="bg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dirty="0"/>
              <a:t>ANALYST</a:t>
            </a:r>
          </a:p>
        </p:txBody>
      </p:sp>
      <p:sp>
        <p:nvSpPr>
          <p:cNvPr id="16" name="Text Placeholder 3">
            <a:extLst>
              <a:ext uri="{FF2B5EF4-FFF2-40B4-BE49-F238E27FC236}">
                <a16:creationId xmlns:a16="http://schemas.microsoft.com/office/drawing/2014/main" id="{4844348E-CDA9-4104-AA4B-11F7368BCC89}"/>
              </a:ext>
            </a:extLst>
          </p:cNvPr>
          <p:cNvSpPr txBox="1">
            <a:spLocks/>
          </p:cNvSpPr>
          <p:nvPr/>
        </p:nvSpPr>
        <p:spPr>
          <a:xfrm>
            <a:off x="3648931" y="5762965"/>
            <a:ext cx="4413250" cy="460077"/>
          </a:xfrm>
          <a:prstGeom prst="rect">
            <a:avLst/>
          </a:prstGeom>
        </p:spPr>
        <p:txBody>
          <a:bodyPr vert="horz" lIns="91440" tIns="45720" rIns="91440" bIns="45720" rtlCol="0" anchor="ctr" anchorCtr="0">
            <a:noAutofit/>
          </a:bodyPr>
          <a:lstStyle>
            <a:lvl1pPr marL="0" indent="0" algn="l" defTabSz="457200" rtl="0" eaLnBrk="1" latinLnBrk="0" hangingPunct="1">
              <a:spcBef>
                <a:spcPct val="20000"/>
              </a:spcBef>
              <a:buFont typeface="Arial"/>
              <a:buNone/>
              <a:defRPr sz="1400" kern="1200">
                <a:solidFill>
                  <a:schemeClr val="bg1"/>
                </a:solidFill>
                <a:latin typeface="+mn-lt"/>
                <a:ea typeface="+mn-ea"/>
                <a:cs typeface="+mn-cs"/>
              </a:defRPr>
            </a:lvl1pPr>
            <a:lvl2pPr marL="457200" indent="0" algn="l" defTabSz="457200" rtl="0" eaLnBrk="1" latinLnBrk="0" hangingPunct="1">
              <a:spcBef>
                <a:spcPct val="20000"/>
              </a:spcBef>
              <a:buFont typeface="Arial"/>
              <a:buNone/>
              <a:defRPr sz="1400" kern="1200">
                <a:solidFill>
                  <a:schemeClr val="bg1"/>
                </a:solidFill>
                <a:latin typeface="+mn-lt"/>
                <a:ea typeface="+mn-ea"/>
                <a:cs typeface="+mn-cs"/>
              </a:defRPr>
            </a:lvl2pPr>
            <a:lvl3pPr marL="914400" indent="0" algn="l" defTabSz="457200" rtl="0" eaLnBrk="1" latinLnBrk="0" hangingPunct="1">
              <a:spcBef>
                <a:spcPct val="20000"/>
              </a:spcBef>
              <a:buFont typeface="Arial"/>
              <a:buNone/>
              <a:defRPr sz="1400" kern="1200">
                <a:solidFill>
                  <a:schemeClr val="bg1"/>
                </a:solidFill>
                <a:latin typeface="+mn-lt"/>
                <a:ea typeface="+mn-ea"/>
                <a:cs typeface="+mn-cs"/>
              </a:defRPr>
            </a:lvl3pPr>
            <a:lvl4pPr marL="1371600" indent="0" algn="l" defTabSz="457200" rtl="0" eaLnBrk="1" latinLnBrk="0" hangingPunct="1">
              <a:spcBef>
                <a:spcPct val="20000"/>
              </a:spcBef>
              <a:buFont typeface="Arial"/>
              <a:buNone/>
              <a:defRPr sz="1400" kern="1200">
                <a:solidFill>
                  <a:schemeClr val="bg1"/>
                </a:solidFill>
                <a:latin typeface="+mn-lt"/>
                <a:ea typeface="+mn-ea"/>
                <a:cs typeface="+mn-cs"/>
              </a:defRPr>
            </a:lvl4pPr>
            <a:lvl5pPr marL="1828800" indent="0" algn="l" defTabSz="457200" rtl="0" eaLnBrk="1" latinLnBrk="0" hangingPunct="1">
              <a:spcBef>
                <a:spcPct val="20000"/>
              </a:spcBef>
              <a:buFont typeface="Arial"/>
              <a:buNone/>
              <a:defRPr sz="14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spcBef>
                <a:spcPts val="0"/>
              </a:spcBef>
            </a:pPr>
            <a:r>
              <a:rPr lang="en-US" dirty="0"/>
              <a:t>Steven.Trevino@rsginc.com</a:t>
            </a:r>
          </a:p>
          <a:p>
            <a:pPr algn="ctr">
              <a:spcBef>
                <a:spcPts val="0"/>
              </a:spcBef>
            </a:pPr>
            <a:r>
              <a:rPr lang="en-US" dirty="0"/>
              <a:t>812.200.2352</a:t>
            </a:r>
          </a:p>
        </p:txBody>
      </p:sp>
    </p:spTree>
    <p:extLst>
      <p:ext uri="{BB962C8B-B14F-4D97-AF65-F5344CB8AC3E}">
        <p14:creationId xmlns:p14="http://schemas.microsoft.com/office/powerpoint/2010/main" val="2931892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itialSelectLocation3.jpg"/>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975947" y="1184154"/>
            <a:ext cx="7498080" cy="5152327"/>
          </a:xfrm>
          <a:prstGeom prst="rect">
            <a:avLst/>
          </a:prstGeom>
          <a:noFill/>
          <a:ln>
            <a:noFill/>
          </a:ln>
        </p:spPr>
      </p:pic>
      <p:sp>
        <p:nvSpPr>
          <p:cNvPr id="4" name="Title 4"/>
          <p:cNvSpPr txBox="1">
            <a:spLocks/>
          </p:cNvSpPr>
          <p:nvPr/>
        </p:nvSpPr>
        <p:spPr>
          <a:xfrm>
            <a:off x="592666" y="274638"/>
            <a:ext cx="8094133" cy="960728"/>
          </a:xfrm>
          <a:prstGeom prst="rect">
            <a:avLst/>
          </a:prstGeom>
        </p:spPr>
        <p:txBody>
          <a:bodyPr/>
          <a:lstStyle>
            <a:lvl1pPr algn="l" defTabSz="457200" rtl="0" eaLnBrk="1" latinLnBrk="0" hangingPunct="1">
              <a:lnSpc>
                <a:spcPct val="100000"/>
              </a:lnSpc>
              <a:spcBef>
                <a:spcPct val="0"/>
              </a:spcBef>
              <a:buNone/>
              <a:defRPr sz="2800" b="1" kern="1200" baseline="0">
                <a:solidFill>
                  <a:schemeClr val="tx2"/>
                </a:solidFill>
                <a:latin typeface="+mj-lt"/>
                <a:ea typeface="+mj-ea"/>
                <a:cs typeface="+mj-cs"/>
              </a:defRPr>
            </a:lvl1pPr>
          </a:lstStyle>
          <a:p>
            <a:r>
              <a:rPr lang="en-US" dirty="0">
                <a:solidFill>
                  <a:srgbClr val="262626"/>
                </a:solidFill>
              </a:rPr>
              <a:t>US 30 Study Area</a:t>
            </a:r>
          </a:p>
        </p:txBody>
      </p:sp>
    </p:spTree>
    <p:extLst>
      <p:ext uri="{BB962C8B-B14F-4D97-AF65-F5344CB8AC3E}">
        <p14:creationId xmlns:p14="http://schemas.microsoft.com/office/powerpoint/2010/main" val="1766632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y1.jpg"/>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975948" y="1184153"/>
            <a:ext cx="7498080" cy="5152327"/>
          </a:xfrm>
          <a:prstGeom prst="rect">
            <a:avLst/>
          </a:prstGeom>
          <a:noFill/>
          <a:ln>
            <a:noFill/>
          </a:ln>
        </p:spPr>
      </p:pic>
      <p:sp>
        <p:nvSpPr>
          <p:cNvPr id="4" name="Title 4"/>
          <p:cNvSpPr txBox="1">
            <a:spLocks/>
          </p:cNvSpPr>
          <p:nvPr/>
        </p:nvSpPr>
        <p:spPr>
          <a:xfrm>
            <a:off x="592666" y="274638"/>
            <a:ext cx="8094133" cy="960728"/>
          </a:xfrm>
          <a:prstGeom prst="rect">
            <a:avLst/>
          </a:prstGeom>
        </p:spPr>
        <p:txBody>
          <a:bodyPr/>
          <a:lstStyle>
            <a:lvl1pPr algn="l" defTabSz="457200" rtl="0" eaLnBrk="1" latinLnBrk="0" hangingPunct="1">
              <a:lnSpc>
                <a:spcPct val="100000"/>
              </a:lnSpc>
              <a:spcBef>
                <a:spcPct val="0"/>
              </a:spcBef>
              <a:buNone/>
              <a:defRPr sz="2800" b="1" kern="1200" baseline="0">
                <a:solidFill>
                  <a:schemeClr val="tx2"/>
                </a:solidFill>
                <a:latin typeface="+mj-lt"/>
                <a:ea typeface="+mj-ea"/>
                <a:cs typeface="+mj-cs"/>
              </a:defRPr>
            </a:lvl1pPr>
          </a:lstStyle>
          <a:p>
            <a:r>
              <a:rPr lang="en-US" dirty="0">
                <a:solidFill>
                  <a:srgbClr val="262626"/>
                </a:solidFill>
              </a:rPr>
              <a:t>Trucks using the US 30 corridor – after 1 Day</a:t>
            </a:r>
          </a:p>
        </p:txBody>
      </p:sp>
    </p:spTree>
    <p:extLst>
      <p:ext uri="{BB962C8B-B14F-4D97-AF65-F5344CB8AC3E}">
        <p14:creationId xmlns:p14="http://schemas.microsoft.com/office/powerpoint/2010/main" val="1760252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y3.jpg"/>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975946" y="1184153"/>
            <a:ext cx="7498080" cy="5152327"/>
          </a:xfrm>
          <a:prstGeom prst="rect">
            <a:avLst/>
          </a:prstGeom>
          <a:noFill/>
          <a:ln>
            <a:noFill/>
          </a:ln>
        </p:spPr>
      </p:pic>
      <p:sp>
        <p:nvSpPr>
          <p:cNvPr id="4" name="Title 4"/>
          <p:cNvSpPr txBox="1">
            <a:spLocks/>
          </p:cNvSpPr>
          <p:nvPr/>
        </p:nvSpPr>
        <p:spPr>
          <a:xfrm>
            <a:off x="592666" y="274638"/>
            <a:ext cx="8094133" cy="960728"/>
          </a:xfrm>
          <a:prstGeom prst="rect">
            <a:avLst/>
          </a:prstGeom>
        </p:spPr>
        <p:txBody>
          <a:bodyPr/>
          <a:lstStyle>
            <a:lvl1pPr algn="l" defTabSz="457200" rtl="0" eaLnBrk="1" latinLnBrk="0" hangingPunct="1">
              <a:lnSpc>
                <a:spcPct val="100000"/>
              </a:lnSpc>
              <a:spcBef>
                <a:spcPct val="0"/>
              </a:spcBef>
              <a:buNone/>
              <a:defRPr sz="2800" b="1" kern="1200" baseline="0">
                <a:solidFill>
                  <a:schemeClr val="tx2"/>
                </a:solidFill>
                <a:latin typeface="+mj-lt"/>
                <a:ea typeface="+mj-ea"/>
                <a:cs typeface="+mj-cs"/>
              </a:defRPr>
            </a:lvl1pPr>
          </a:lstStyle>
          <a:p>
            <a:r>
              <a:rPr lang="en-US" dirty="0">
                <a:solidFill>
                  <a:srgbClr val="262626"/>
                </a:solidFill>
              </a:rPr>
              <a:t>Trucks using the US 30 corridor – after 3 Days</a:t>
            </a:r>
          </a:p>
        </p:txBody>
      </p:sp>
    </p:spTree>
    <p:extLst>
      <p:ext uri="{BB962C8B-B14F-4D97-AF65-F5344CB8AC3E}">
        <p14:creationId xmlns:p14="http://schemas.microsoft.com/office/powerpoint/2010/main" val="647589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y5.jpg"/>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975947" y="1184154"/>
            <a:ext cx="7498080" cy="5152327"/>
          </a:xfrm>
          <a:prstGeom prst="rect">
            <a:avLst/>
          </a:prstGeom>
          <a:noFill/>
          <a:ln>
            <a:noFill/>
          </a:ln>
        </p:spPr>
      </p:pic>
      <p:sp>
        <p:nvSpPr>
          <p:cNvPr id="4" name="Title 4"/>
          <p:cNvSpPr txBox="1">
            <a:spLocks/>
          </p:cNvSpPr>
          <p:nvPr/>
        </p:nvSpPr>
        <p:spPr>
          <a:xfrm>
            <a:off x="592666" y="274638"/>
            <a:ext cx="8094133" cy="960728"/>
          </a:xfrm>
          <a:prstGeom prst="rect">
            <a:avLst/>
          </a:prstGeom>
        </p:spPr>
        <p:txBody>
          <a:bodyPr/>
          <a:lstStyle>
            <a:lvl1pPr algn="l" defTabSz="457200" rtl="0" eaLnBrk="1" latinLnBrk="0" hangingPunct="1">
              <a:lnSpc>
                <a:spcPct val="100000"/>
              </a:lnSpc>
              <a:spcBef>
                <a:spcPct val="0"/>
              </a:spcBef>
              <a:buNone/>
              <a:defRPr sz="2800" b="1" kern="1200" baseline="0">
                <a:solidFill>
                  <a:schemeClr val="tx2"/>
                </a:solidFill>
                <a:latin typeface="+mj-lt"/>
                <a:ea typeface="+mj-ea"/>
                <a:cs typeface="+mj-cs"/>
              </a:defRPr>
            </a:lvl1pPr>
          </a:lstStyle>
          <a:p>
            <a:r>
              <a:rPr lang="en-US" dirty="0">
                <a:solidFill>
                  <a:srgbClr val="262626"/>
                </a:solidFill>
              </a:rPr>
              <a:t>Trucks using the US 30 corridor – after 5 Days</a:t>
            </a:r>
          </a:p>
        </p:txBody>
      </p:sp>
    </p:spTree>
    <p:extLst>
      <p:ext uri="{BB962C8B-B14F-4D97-AF65-F5344CB8AC3E}">
        <p14:creationId xmlns:p14="http://schemas.microsoft.com/office/powerpoint/2010/main" val="2814875702"/>
      </p:ext>
    </p:extLst>
  </p:cSld>
  <p:clrMapOvr>
    <a:masterClrMapping/>
  </p:clrMapOvr>
</p:sld>
</file>

<file path=ppt/theme/theme1.xml><?xml version="1.0" encoding="utf-8"?>
<a:theme xmlns:a="http://schemas.openxmlformats.org/drawingml/2006/main" name="RSG_PPTTEMPLATE_14Nov13">
  <a:themeElements>
    <a:clrScheme name="RSG Colors">
      <a:dk1>
        <a:sysClr val="windowText" lastClr="000000"/>
      </a:dk1>
      <a:lt1>
        <a:sysClr val="window" lastClr="FFFFFF"/>
      </a:lt1>
      <a:dk2>
        <a:srgbClr val="48484A"/>
      </a:dk2>
      <a:lt2>
        <a:srgbClr val="F68B1F"/>
      </a:lt2>
      <a:accent1>
        <a:srgbClr val="006494"/>
      </a:accent1>
      <a:accent2>
        <a:srgbClr val="88CADE"/>
      </a:accent2>
      <a:accent3>
        <a:srgbClr val="65B360"/>
      </a:accent3>
      <a:accent4>
        <a:srgbClr val="E9D665"/>
      </a:accent4>
      <a:accent5>
        <a:srgbClr val="514D85"/>
      </a:accent5>
      <a:accent6>
        <a:srgbClr val="9C122B"/>
      </a:accent6>
      <a:hlink>
        <a:srgbClr val="0000FF"/>
      </a:hlink>
      <a:folHlink>
        <a:srgbClr val="B1B3B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err="1">
            <a:solidFill>
              <a:schemeClr val="tx1">
                <a:lumMod val="50000"/>
                <a:lumOff val="50000"/>
              </a:schemeClr>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D355E4805D39A459474F72B0B6B4252" ma:contentTypeVersion="0" ma:contentTypeDescription="Create a new document." ma:contentTypeScope="" ma:versionID="80db46a1f102629ec135ca5bc37108c6">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56C8AE3-16AE-4BB3-87C6-E2A6DCDF9B46}"/>
</file>

<file path=customXml/itemProps2.xml><?xml version="1.0" encoding="utf-8"?>
<ds:datastoreItem xmlns:ds="http://schemas.openxmlformats.org/officeDocument/2006/customXml" ds:itemID="{ACDA8D71-62C0-4EFB-9FA0-9A2E3E08BF04}"/>
</file>

<file path=customXml/itemProps3.xml><?xml version="1.0" encoding="utf-8"?>
<ds:datastoreItem xmlns:ds="http://schemas.openxmlformats.org/officeDocument/2006/customXml" ds:itemID="{C3B15018-7BB6-4022-B7DC-4E5799080C06}"/>
</file>

<file path=docProps/app.xml><?xml version="1.0" encoding="utf-8"?>
<Properties xmlns="http://schemas.openxmlformats.org/officeDocument/2006/extended-properties" xmlns:vt="http://schemas.openxmlformats.org/officeDocument/2006/docPropsVTypes">
  <Template/>
  <TotalTime>7858</TotalTime>
  <Words>1825</Words>
  <Application>Microsoft Office PowerPoint</Application>
  <PresentationFormat>On-screen Show (4:3)</PresentationFormat>
  <Paragraphs>358</Paragraphs>
  <Slides>51</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Arial</vt:lpstr>
      <vt:lpstr>Calibri</vt:lpstr>
      <vt:lpstr>Garamond</vt:lpstr>
      <vt:lpstr>Lucida Grande</vt:lpstr>
      <vt:lpstr>Times New Roman</vt:lpstr>
      <vt:lpstr>Wingdings</vt:lpstr>
      <vt:lpstr>RSG_PPTTEMPLATE_14Nov13</vt:lpstr>
      <vt:lpstr>PowerPoint Presentation</vt:lpstr>
      <vt:lpstr>Recap of Last Year</vt:lpstr>
      <vt:lpstr>RSG Experience</vt:lpstr>
      <vt:lpstr>PowerPoint Presentation</vt:lpstr>
      <vt:lpstr>The Power of Big Data</vt:lpstr>
      <vt:lpstr>PowerPoint Presentation</vt:lpstr>
      <vt:lpstr>PowerPoint Presentation</vt:lpstr>
      <vt:lpstr>PowerPoint Presentation</vt:lpstr>
      <vt:lpstr>PowerPoint Presentation</vt:lpstr>
      <vt:lpstr>Can you recognize the pattern based on &lt;2%?</vt:lpstr>
      <vt:lpstr>How about based on &gt;25%?</vt:lpstr>
      <vt:lpstr>Big Data allows us to see the Big Picture</vt:lpstr>
      <vt:lpstr>But what about this 25%?</vt:lpstr>
      <vt:lpstr>PowerPoint Presentation</vt:lpstr>
      <vt:lpstr>Cleaning Required</vt:lpstr>
      <vt:lpstr>Not Representative</vt:lpstr>
      <vt:lpstr>PowerPoint Presentation</vt:lpstr>
      <vt:lpstr>To/From TN Trip Distribution </vt:lpstr>
      <vt:lpstr>Assignment Validation</vt:lpstr>
      <vt:lpstr>Total Daysim Trip Table vs. AirSage</vt:lpstr>
      <vt:lpstr>Assignment Validation</vt:lpstr>
      <vt:lpstr>PowerPoint Presentation</vt:lpstr>
      <vt:lpstr>Tips for Clean Streetlight Data Queries</vt:lpstr>
      <vt:lpstr>Trip Rate Comparisons</vt:lpstr>
      <vt:lpstr>Trip Rate Comparisons</vt:lpstr>
      <vt:lpstr>Trip Length Comparisons</vt:lpstr>
      <vt:lpstr>PowerPoint Presentation</vt:lpstr>
      <vt:lpstr>Overview of Methods</vt:lpstr>
      <vt:lpstr>Taxonomy of Expansion Methods</vt:lpstr>
      <vt:lpstr>Iterative Screenline Fitting (ISF)</vt:lpstr>
      <vt:lpstr>Non-Parametric Assignment-based Methods</vt:lpstr>
      <vt:lpstr>Parametric Scaling to Counts </vt:lpstr>
      <vt:lpstr>PowerPoint Presentation</vt:lpstr>
      <vt:lpstr>ODOT’s HH Survey with rMove</vt:lpstr>
      <vt:lpstr>Comparison of Cuebiq and rMove for</vt:lpstr>
      <vt:lpstr>Summary of Cuebiq data for Franklin, Co.</vt:lpstr>
      <vt:lpstr>Cuebiq ID Persistence over Time</vt:lpstr>
      <vt:lpstr>Mapping rMove vs. Cuebiq Locations</vt:lpstr>
      <vt:lpstr>Cuebiq Locations – Detail </vt:lpstr>
      <vt:lpstr>Aggregate Cuebiq to rMove Comparison</vt:lpstr>
      <vt:lpstr>Trip Length Frequency</vt:lpstr>
      <vt:lpstr>Trip Length Frequency (Detail)</vt:lpstr>
      <vt:lpstr>Geographic Coverage by Tract</vt:lpstr>
      <vt:lpstr>Maps of “Matched” User Locations</vt:lpstr>
      <vt:lpstr>Income Bias</vt:lpstr>
      <vt:lpstr>Age Bias</vt:lpstr>
      <vt:lpstr>Missing Short Trips</vt:lpstr>
      <vt:lpstr>PowerPoint Presentation</vt:lpstr>
      <vt:lpstr>Comparison of Expansion Methods</vt:lpstr>
      <vt:lpstr>What’s Next?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Agent-Based Computational Economics Approach to Forecasting Freight Flows for the Chicago Region</dc:title>
  <dc:creator>John Gliebe</dc:creator>
  <cp:lastModifiedBy>Steven Trevino</cp:lastModifiedBy>
  <cp:revision>526</cp:revision>
  <dcterms:created xsi:type="dcterms:W3CDTF">2006-08-16T00:00:00Z</dcterms:created>
  <dcterms:modified xsi:type="dcterms:W3CDTF">2017-11-21T15:44:32Z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0x0101004D355E4805D39A459474F72B0B6B4252</vt:lpwstr>
  </property>
</Properties>
</file>